
<file path=[Content_Types].xml><?xml version="1.0" encoding="utf-8"?>
<Types xmlns="http://schemas.openxmlformats.org/package/2006/content-types"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8"/>
  </p:notesMasterIdLst>
  <p:handoutMasterIdLst>
    <p:handoutMasterId r:id="rId19"/>
  </p:handoutMasterIdLst>
  <p:sldIdLst>
    <p:sldId id="587" r:id="rId2"/>
    <p:sldId id="559" r:id="rId3"/>
    <p:sldId id="560" r:id="rId4"/>
    <p:sldId id="561" r:id="rId5"/>
    <p:sldId id="562" r:id="rId6"/>
    <p:sldId id="563" r:id="rId7"/>
    <p:sldId id="564" r:id="rId8"/>
    <p:sldId id="565" r:id="rId9"/>
    <p:sldId id="566" r:id="rId10"/>
    <p:sldId id="567" r:id="rId11"/>
    <p:sldId id="568" r:id="rId12"/>
    <p:sldId id="569" r:id="rId13"/>
    <p:sldId id="589" r:id="rId14"/>
    <p:sldId id="591" r:id="rId15"/>
    <p:sldId id="592" r:id="rId16"/>
    <p:sldId id="572" r:id="rId17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9900"/>
    <a:srgbClr val="CC0000"/>
    <a:srgbClr val="FFCC99"/>
    <a:srgbClr val="FF3300"/>
    <a:srgbClr val="CCFFFF"/>
    <a:srgbClr val="92D050"/>
    <a:srgbClr val="0000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7" autoAdjust="0"/>
    <p:restoredTop sz="87843" autoAdjust="0"/>
  </p:normalViewPr>
  <p:slideViewPr>
    <p:cSldViewPr snapToGrid="0">
      <p:cViewPr varScale="1">
        <p:scale>
          <a:sx n="75" d="100"/>
          <a:sy n="75" d="100"/>
        </p:scale>
        <p:origin x="163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105" d="100"/>
        <a:sy n="105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n" userId="9f31a5d7-bd6b-41f8-ad92-6a4fb70d12d6" providerId="ADAL" clId="{A5859CF1-3ECF-4756-8194-356977B66091}"/>
    <pc:docChg chg="delSld modSld">
      <pc:chgData name="Fan" userId="9f31a5d7-bd6b-41f8-ad92-6a4fb70d12d6" providerId="ADAL" clId="{A5859CF1-3ECF-4756-8194-356977B66091}" dt="2020-09-22T20:40:51.606" v="2" actId="6549"/>
      <pc:docMkLst>
        <pc:docMk/>
      </pc:docMkLst>
      <pc:sldChg chg="modNotesTx">
        <pc:chgData name="Fan" userId="9f31a5d7-bd6b-41f8-ad92-6a4fb70d12d6" providerId="ADAL" clId="{A5859CF1-3ECF-4756-8194-356977B66091}" dt="2020-09-22T20:40:51.606" v="2" actId="6549"/>
        <pc:sldMkLst>
          <pc:docMk/>
          <pc:sldMk cId="616540315" sldId="572"/>
        </pc:sldMkLst>
      </pc:sldChg>
      <pc:sldChg chg="modNotesTx">
        <pc:chgData name="Fan" userId="9f31a5d7-bd6b-41f8-ad92-6a4fb70d12d6" providerId="ADAL" clId="{A5859CF1-3ECF-4756-8194-356977B66091}" dt="2020-09-22T20:39:45.626" v="1" actId="6549"/>
        <pc:sldMkLst>
          <pc:docMk/>
          <pc:sldMk cId="4282656680" sldId="592"/>
        </pc:sldMkLst>
      </pc:sldChg>
      <pc:sldChg chg="del">
        <pc:chgData name="Fan" userId="9f31a5d7-bd6b-41f8-ad92-6a4fb70d12d6" providerId="ADAL" clId="{A5859CF1-3ECF-4756-8194-356977B66091}" dt="2020-09-22T20:39:32.381" v="0" actId="47"/>
        <pc:sldMkLst>
          <pc:docMk/>
          <pc:sldMk cId="2239218793" sldId="593"/>
        </pc:sldMkLst>
      </pc:sldChg>
    </pc:docChg>
  </pc:docChgLst>
  <pc:docChgLst>
    <pc:chgData name="Fan Yi" userId="9f31a5d7-bd6b-41f8-ad92-6a4fb70d12d6" providerId="ADAL" clId="{AD9DEACA-5808-4A45-85D2-EAB93CF7B2A9}"/>
    <pc:docChg chg="undo custSel addSld delSld modSld modMainMaster modNotesMaster">
      <pc:chgData name="Fan Yi" userId="9f31a5d7-bd6b-41f8-ad92-6a4fb70d12d6" providerId="ADAL" clId="{AD9DEACA-5808-4A45-85D2-EAB93CF7B2A9}" dt="2020-09-17T15:57:12.290" v="626" actId="20577"/>
      <pc:docMkLst>
        <pc:docMk/>
      </pc:docMkLst>
      <pc:sldChg chg="modSp modNotes">
        <pc:chgData name="Fan Yi" userId="9f31a5d7-bd6b-41f8-ad92-6a4fb70d12d6" providerId="ADAL" clId="{AD9DEACA-5808-4A45-85D2-EAB93CF7B2A9}" dt="2020-09-16T18:56:50.353" v="36"/>
        <pc:sldMkLst>
          <pc:docMk/>
          <pc:sldMk cId="805768543" sldId="559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805768543" sldId="559"/>
            <ac:spMk id="5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805768543" sldId="559"/>
            <ac:spMk id="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805768543" sldId="559"/>
            <ac:spMk id="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805768543" sldId="559"/>
            <ac:spMk id="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805768543" sldId="559"/>
            <ac:spMk id="13" creationId="{00000000-0000-0000-0000-000000000000}"/>
          </ac:spMkLst>
        </pc:spChg>
        <pc:grpChg chg="mod">
          <ac:chgData name="Fan Yi" userId="9f31a5d7-bd6b-41f8-ad92-6a4fb70d12d6" providerId="ADAL" clId="{AD9DEACA-5808-4A45-85D2-EAB93CF7B2A9}" dt="2020-09-16T18:56:50.353" v="36"/>
          <ac:grpSpMkLst>
            <pc:docMk/>
            <pc:sldMk cId="805768543" sldId="559"/>
            <ac:grpSpMk id="18" creationId="{00000000-0000-0000-0000-000000000000}"/>
          </ac:grpSpMkLst>
        </pc:grpChg>
      </pc:sldChg>
      <pc:sldChg chg="modSp mod modNotes">
        <pc:chgData name="Fan Yi" userId="9f31a5d7-bd6b-41f8-ad92-6a4fb70d12d6" providerId="ADAL" clId="{AD9DEACA-5808-4A45-85D2-EAB93CF7B2A9}" dt="2020-09-16T18:56:50.353" v="36"/>
        <pc:sldMkLst>
          <pc:docMk/>
          <pc:sldMk cId="520024219" sldId="560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5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1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1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12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1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2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3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3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3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3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4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4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42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4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4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45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520024219" sldId="560"/>
            <ac:spMk id="47" creationId="{00000000-0000-0000-0000-000000000000}"/>
          </ac:spMkLst>
        </pc:sp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520024219" sldId="560"/>
            <ac:cxnSpMk id="16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520024219" sldId="560"/>
            <ac:cxnSpMk id="18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520024219" sldId="560"/>
            <ac:cxnSpMk id="26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520024219" sldId="560"/>
            <ac:cxnSpMk id="30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520024219" sldId="560"/>
            <ac:cxnSpMk id="32" creationId="{00000000-0000-0000-0000-000000000000}"/>
          </ac:cxnSpMkLst>
        </pc:cxnChg>
      </pc:sldChg>
      <pc:sldChg chg="modSp modNotes">
        <pc:chgData name="Fan Yi" userId="9f31a5d7-bd6b-41f8-ad92-6a4fb70d12d6" providerId="ADAL" clId="{AD9DEACA-5808-4A45-85D2-EAB93CF7B2A9}" dt="2020-09-16T18:56:50.353" v="36"/>
        <pc:sldMkLst>
          <pc:docMk/>
          <pc:sldMk cId="1936089090" sldId="561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36089090" sldId="561"/>
            <ac:spMk id="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36089090" sldId="561"/>
            <ac:spMk id="1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36089090" sldId="561"/>
            <ac:spMk id="12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36089090" sldId="561"/>
            <ac:spMk id="1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36089090" sldId="561"/>
            <ac:spMk id="15" creationId="{00000000-0000-0000-0000-000000000000}"/>
          </ac:spMkLst>
        </pc:spChg>
        <pc:grpChg chg="mod">
          <ac:chgData name="Fan Yi" userId="9f31a5d7-bd6b-41f8-ad92-6a4fb70d12d6" providerId="ADAL" clId="{AD9DEACA-5808-4A45-85D2-EAB93CF7B2A9}" dt="2020-09-16T18:56:50.353" v="36"/>
          <ac:grpSpMkLst>
            <pc:docMk/>
            <pc:sldMk cId="1936089090" sldId="561"/>
            <ac:grpSpMk id="2" creationId="{00000000-0000-0000-0000-000000000000}"/>
          </ac:grpSpMkLst>
        </pc:grpChg>
      </pc:sldChg>
      <pc:sldChg chg="modSp modNotes">
        <pc:chgData name="Fan Yi" userId="9f31a5d7-bd6b-41f8-ad92-6a4fb70d12d6" providerId="ADAL" clId="{AD9DEACA-5808-4A45-85D2-EAB93CF7B2A9}" dt="2020-09-16T18:56:50.353" v="36"/>
        <pc:sldMkLst>
          <pc:docMk/>
          <pc:sldMk cId="1174062638" sldId="562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1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1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1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1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1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2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2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22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2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2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25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2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2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3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4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5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5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6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174062638" sldId="562"/>
            <ac:spMk id="65" creationId="{00000000-0000-0000-0000-000000000000}"/>
          </ac:spMkLst>
        </pc:sp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174062638" sldId="562"/>
            <ac:cxnSpMk id="9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174062638" sldId="562"/>
            <ac:cxnSpMk id="10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174062638" sldId="562"/>
            <ac:cxnSpMk id="28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174062638" sldId="562"/>
            <ac:cxnSpMk id="32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174062638" sldId="562"/>
            <ac:cxnSpMk id="34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174062638" sldId="562"/>
            <ac:cxnSpMk id="35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174062638" sldId="562"/>
            <ac:cxnSpMk id="38" creationId="{00000000-0000-0000-0000-000000000000}"/>
          </ac:cxnSpMkLst>
        </pc:cxnChg>
      </pc:sldChg>
      <pc:sldChg chg="modSp modNotes">
        <pc:chgData name="Fan Yi" userId="9f31a5d7-bd6b-41f8-ad92-6a4fb70d12d6" providerId="ADAL" clId="{AD9DEACA-5808-4A45-85D2-EAB93CF7B2A9}" dt="2020-09-16T18:56:50.353" v="36"/>
        <pc:sldMkLst>
          <pc:docMk/>
          <pc:sldMk cId="1391008230" sldId="563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391008230" sldId="563"/>
            <ac:spMk id="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391008230" sldId="563"/>
            <ac:spMk id="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391008230" sldId="563"/>
            <ac:spMk id="7" creationId="{00000000-0000-0000-0000-000000000000}"/>
          </ac:spMkLst>
        </pc:spChg>
        <pc:grpChg chg="mod">
          <ac:chgData name="Fan Yi" userId="9f31a5d7-bd6b-41f8-ad92-6a4fb70d12d6" providerId="ADAL" clId="{AD9DEACA-5808-4A45-85D2-EAB93CF7B2A9}" dt="2020-09-16T18:56:50.353" v="36"/>
          <ac:grpSpMkLst>
            <pc:docMk/>
            <pc:sldMk cId="1391008230" sldId="563"/>
            <ac:grpSpMk id="4" creationId="{0671A3FA-1CFF-554E-9339-AEE7FBC8EC07}"/>
          </ac:grpSpMkLst>
        </pc:grpChg>
      </pc:sldChg>
      <pc:sldChg chg="modNotes">
        <pc:chgData name="Fan Yi" userId="9f31a5d7-bd6b-41f8-ad92-6a4fb70d12d6" providerId="ADAL" clId="{AD9DEACA-5808-4A45-85D2-EAB93CF7B2A9}" dt="2020-09-16T18:56:50.353" v="36"/>
        <pc:sldMkLst>
          <pc:docMk/>
          <pc:sldMk cId="1853580455" sldId="564"/>
        </pc:sldMkLst>
      </pc:sldChg>
      <pc:sldChg chg="modSp modNotes">
        <pc:chgData name="Fan Yi" userId="9f31a5d7-bd6b-41f8-ad92-6a4fb70d12d6" providerId="ADAL" clId="{AD9DEACA-5808-4A45-85D2-EAB93CF7B2A9}" dt="2020-09-16T18:56:50.353" v="36"/>
        <pc:sldMkLst>
          <pc:docMk/>
          <pc:sldMk cId="421129464" sldId="565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1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1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1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1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2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2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22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2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2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25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2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2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3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4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5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5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6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21129464" sldId="565"/>
            <ac:spMk id="65" creationId="{00000000-0000-0000-0000-000000000000}"/>
          </ac:spMkLst>
        </pc:sp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21129464" sldId="565"/>
            <ac:cxnSpMk id="9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21129464" sldId="565"/>
            <ac:cxnSpMk id="10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21129464" sldId="565"/>
            <ac:cxnSpMk id="28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21129464" sldId="565"/>
            <ac:cxnSpMk id="32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21129464" sldId="565"/>
            <ac:cxnSpMk id="34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21129464" sldId="565"/>
            <ac:cxnSpMk id="35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21129464" sldId="565"/>
            <ac:cxnSpMk id="38" creationId="{00000000-0000-0000-0000-000000000000}"/>
          </ac:cxnSpMkLst>
        </pc:cxnChg>
      </pc:sldChg>
      <pc:sldChg chg="modSp mod modNotes">
        <pc:chgData name="Fan Yi" userId="9f31a5d7-bd6b-41f8-ad92-6a4fb70d12d6" providerId="ADAL" clId="{AD9DEACA-5808-4A45-85D2-EAB93CF7B2A9}" dt="2020-09-16T18:57:44.885" v="45" actId="1076"/>
        <pc:sldMkLst>
          <pc:docMk/>
          <pc:sldMk cId="1964284583" sldId="566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1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1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1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1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2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2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22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2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2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25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2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2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3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4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1964284583" sldId="566"/>
            <ac:spMk id="5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7:29.676" v="42" actId="1076"/>
          <ac:spMkLst>
            <pc:docMk/>
            <pc:sldMk cId="1964284583" sldId="566"/>
            <ac:spMk id="58" creationId="{00000000-0000-0000-0000-000000000000}"/>
          </ac:spMkLst>
        </pc:sp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964284583" sldId="566"/>
            <ac:cxnSpMk id="9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1964284583" sldId="566"/>
            <ac:cxnSpMk id="10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7:37.669" v="43" actId="1076"/>
          <ac:cxnSpMkLst>
            <pc:docMk/>
            <pc:sldMk cId="1964284583" sldId="566"/>
            <ac:cxnSpMk id="28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7:41.742" v="44" actId="1076"/>
          <ac:cxnSpMkLst>
            <pc:docMk/>
            <pc:sldMk cId="1964284583" sldId="566"/>
            <ac:cxnSpMk id="32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7:44.885" v="45" actId="1076"/>
          <ac:cxnSpMkLst>
            <pc:docMk/>
            <pc:sldMk cId="1964284583" sldId="566"/>
            <ac:cxnSpMk id="34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7:11.405" v="38" actId="1076"/>
          <ac:cxnSpMkLst>
            <pc:docMk/>
            <pc:sldMk cId="1964284583" sldId="566"/>
            <ac:cxnSpMk id="35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7:03.509" v="37" actId="1076"/>
          <ac:cxnSpMkLst>
            <pc:docMk/>
            <pc:sldMk cId="1964284583" sldId="566"/>
            <ac:cxnSpMk id="38" creationId="{00000000-0000-0000-0000-000000000000}"/>
          </ac:cxnSpMkLst>
        </pc:cxnChg>
      </pc:sldChg>
      <pc:sldChg chg="modSp modNotes">
        <pc:chgData name="Fan Yi" userId="9f31a5d7-bd6b-41f8-ad92-6a4fb70d12d6" providerId="ADAL" clId="{AD9DEACA-5808-4A45-85D2-EAB93CF7B2A9}" dt="2020-09-16T18:56:50.353" v="36"/>
        <pc:sldMkLst>
          <pc:docMk/>
          <pc:sldMk cId="464881150" sldId="567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1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1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1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1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1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2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2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22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23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2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25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2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2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39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40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5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64881150" sldId="567"/>
            <ac:spMk id="58" creationId="{00000000-0000-0000-0000-000000000000}"/>
          </ac:spMkLst>
        </pc:sp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64881150" sldId="567"/>
            <ac:cxnSpMk id="9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64881150" sldId="567"/>
            <ac:cxnSpMk id="10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64881150" sldId="567"/>
            <ac:cxnSpMk id="28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64881150" sldId="567"/>
            <ac:cxnSpMk id="32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64881150" sldId="567"/>
            <ac:cxnSpMk id="34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64881150" sldId="567"/>
            <ac:cxnSpMk id="35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64881150" sldId="567"/>
            <ac:cxnSpMk id="38" creationId="{00000000-0000-0000-0000-000000000000}"/>
          </ac:cxnSpMkLst>
        </pc:cxnChg>
      </pc:sldChg>
      <pc:sldChg chg="modSp modNotes">
        <pc:chgData name="Fan Yi" userId="9f31a5d7-bd6b-41f8-ad92-6a4fb70d12d6" providerId="ADAL" clId="{AD9DEACA-5808-4A45-85D2-EAB93CF7B2A9}" dt="2020-09-16T18:56:50.353" v="36"/>
        <pc:sldMkLst>
          <pc:docMk/>
          <pc:sldMk cId="711980264" sldId="568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711980264" sldId="568"/>
            <ac:spMk id="3" creationId="{00000000-0000-0000-0000-000000000000}"/>
          </ac:spMkLst>
        </pc:spChg>
      </pc:sldChg>
      <pc:sldChg chg="modSp modNotes">
        <pc:chgData name="Fan Yi" userId="9f31a5d7-bd6b-41f8-ad92-6a4fb70d12d6" providerId="ADAL" clId="{AD9DEACA-5808-4A45-85D2-EAB93CF7B2A9}" dt="2020-09-16T18:56:50.353" v="36"/>
        <pc:sldMkLst>
          <pc:docMk/>
          <pc:sldMk cId="473415964" sldId="569"/>
        </pc:sld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73415964" sldId="569"/>
            <ac:spMk id="7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73415964" sldId="569"/>
            <ac:spMk id="8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73415964" sldId="569"/>
            <ac:spMk id="11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73415964" sldId="569"/>
            <ac:spMk id="12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k cId="473415964" sldId="569"/>
            <ac:spMk id="13" creationId="{00000000-0000-0000-0000-000000000000}"/>
          </ac:spMkLst>
        </pc:spChg>
        <pc:grpChg chg="mod">
          <ac:chgData name="Fan Yi" userId="9f31a5d7-bd6b-41f8-ad92-6a4fb70d12d6" providerId="ADAL" clId="{AD9DEACA-5808-4A45-85D2-EAB93CF7B2A9}" dt="2020-09-16T18:56:50.353" v="36"/>
          <ac:grpSpMkLst>
            <pc:docMk/>
            <pc:sldMk cId="473415964" sldId="569"/>
            <ac:grpSpMk id="20" creationId="{00000000-0000-0000-0000-000000000000}"/>
          </ac:grpSpMkLst>
        </pc:grp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73415964" sldId="569"/>
            <ac:cxnSpMk id="9" creationId="{00000000-0000-0000-0000-000000000000}"/>
          </ac:cxnSpMkLst>
        </pc:cxnChg>
        <pc:cxnChg chg="mod">
          <ac:chgData name="Fan Yi" userId="9f31a5d7-bd6b-41f8-ad92-6a4fb70d12d6" providerId="ADAL" clId="{AD9DEACA-5808-4A45-85D2-EAB93CF7B2A9}" dt="2020-09-16T18:56:50.353" v="36"/>
          <ac:cxnSpMkLst>
            <pc:docMk/>
            <pc:sldMk cId="473415964" sldId="569"/>
            <ac:cxnSpMk id="10" creationId="{00000000-0000-0000-0000-000000000000}"/>
          </ac:cxnSpMkLst>
        </pc:cxnChg>
      </pc:sldChg>
      <pc:sldChg chg="modSp mod modNotes modNotesTx">
        <pc:chgData name="Fan Yi" userId="9f31a5d7-bd6b-41f8-ad92-6a4fb70d12d6" providerId="ADAL" clId="{AD9DEACA-5808-4A45-85D2-EAB93CF7B2A9}" dt="2020-09-17T15:56:54.632" v="622"/>
        <pc:sldMkLst>
          <pc:docMk/>
          <pc:sldMk cId="616540315" sldId="572"/>
        </pc:sldMkLst>
        <pc:spChg chg="mod">
          <ac:chgData name="Fan Yi" userId="9f31a5d7-bd6b-41f8-ad92-6a4fb70d12d6" providerId="ADAL" clId="{AD9DEACA-5808-4A45-85D2-EAB93CF7B2A9}" dt="2020-09-17T15:47:46.665" v="384" actId="20577"/>
          <ac:spMkLst>
            <pc:docMk/>
            <pc:sldMk cId="616540315" sldId="572"/>
            <ac:spMk id="3" creationId="{00000000-0000-0000-0000-000000000000}"/>
          </ac:spMkLst>
        </pc:spChg>
      </pc:sldChg>
      <pc:sldChg chg="modNotes">
        <pc:chgData name="Fan Yi" userId="9f31a5d7-bd6b-41f8-ad92-6a4fb70d12d6" providerId="ADAL" clId="{AD9DEACA-5808-4A45-85D2-EAB93CF7B2A9}" dt="2020-09-16T18:56:50.353" v="36"/>
        <pc:sldMkLst>
          <pc:docMk/>
          <pc:sldMk cId="417965063" sldId="587"/>
        </pc:sldMkLst>
      </pc:sldChg>
      <pc:sldChg chg="modNotes">
        <pc:chgData name="Fan Yi" userId="9f31a5d7-bd6b-41f8-ad92-6a4fb70d12d6" providerId="ADAL" clId="{AD9DEACA-5808-4A45-85D2-EAB93CF7B2A9}" dt="2020-09-16T18:56:50.353" v="36"/>
        <pc:sldMkLst>
          <pc:docMk/>
          <pc:sldMk cId="1622766730" sldId="589"/>
        </pc:sldMkLst>
      </pc:sldChg>
      <pc:sldChg chg="addSp delSp mod">
        <pc:chgData name="Fan Yi" userId="9f31a5d7-bd6b-41f8-ad92-6a4fb70d12d6" providerId="ADAL" clId="{AD9DEACA-5808-4A45-85D2-EAB93CF7B2A9}" dt="2020-09-17T15:31:07.289" v="168" actId="22"/>
        <pc:sldMkLst>
          <pc:docMk/>
          <pc:sldMk cId="2488064256" sldId="591"/>
        </pc:sldMkLst>
        <pc:spChg chg="add del">
          <ac:chgData name="Fan Yi" userId="9f31a5d7-bd6b-41f8-ad92-6a4fb70d12d6" providerId="ADAL" clId="{AD9DEACA-5808-4A45-85D2-EAB93CF7B2A9}" dt="2020-09-17T15:31:07.289" v="168" actId="22"/>
          <ac:spMkLst>
            <pc:docMk/>
            <pc:sldMk cId="2488064256" sldId="591"/>
            <ac:spMk id="6" creationId="{E15C550E-6B74-446F-9512-3E3BFCC1E6DA}"/>
          </ac:spMkLst>
        </pc:spChg>
      </pc:sldChg>
      <pc:sldChg chg="add del modNotesTx">
        <pc:chgData name="Fan Yi" userId="9f31a5d7-bd6b-41f8-ad92-6a4fb70d12d6" providerId="ADAL" clId="{AD9DEACA-5808-4A45-85D2-EAB93CF7B2A9}" dt="2020-09-17T15:27:47.513" v="135" actId="47"/>
        <pc:sldMkLst>
          <pc:docMk/>
          <pc:sldMk cId="2527436712" sldId="592"/>
        </pc:sldMkLst>
      </pc:sldChg>
      <pc:sldChg chg="modSp add mod modNotesTx">
        <pc:chgData name="Fan Yi" userId="9f31a5d7-bd6b-41f8-ad92-6a4fb70d12d6" providerId="ADAL" clId="{AD9DEACA-5808-4A45-85D2-EAB93CF7B2A9}" dt="2020-09-17T15:56:12.825" v="621" actId="20577"/>
        <pc:sldMkLst>
          <pc:docMk/>
          <pc:sldMk cId="4282656680" sldId="592"/>
        </pc:sldMkLst>
        <pc:spChg chg="mod">
          <ac:chgData name="Fan Yi" userId="9f31a5d7-bd6b-41f8-ad92-6a4fb70d12d6" providerId="ADAL" clId="{AD9DEACA-5808-4A45-85D2-EAB93CF7B2A9}" dt="2020-09-17T15:31:22.373" v="171" actId="20577"/>
          <ac:spMkLst>
            <pc:docMk/>
            <pc:sldMk cId="4282656680" sldId="592"/>
            <ac:spMk id="3" creationId="{00000000-0000-0000-0000-000000000000}"/>
          </ac:spMkLst>
        </pc:spChg>
      </pc:sldChg>
      <pc:sldChg chg="modSp add mod">
        <pc:chgData name="Fan Yi" userId="9f31a5d7-bd6b-41f8-ad92-6a4fb70d12d6" providerId="ADAL" clId="{AD9DEACA-5808-4A45-85D2-EAB93CF7B2A9}" dt="2020-09-17T15:57:12.290" v="626" actId="20577"/>
        <pc:sldMkLst>
          <pc:docMk/>
          <pc:sldMk cId="2239218793" sldId="593"/>
        </pc:sldMkLst>
        <pc:spChg chg="mod">
          <ac:chgData name="Fan Yi" userId="9f31a5d7-bd6b-41f8-ad92-6a4fb70d12d6" providerId="ADAL" clId="{AD9DEACA-5808-4A45-85D2-EAB93CF7B2A9}" dt="2020-09-17T15:57:12.290" v="626" actId="20577"/>
          <ac:spMkLst>
            <pc:docMk/>
            <pc:sldMk cId="2239218793" sldId="593"/>
            <ac:spMk id="3" creationId="{00000000-0000-0000-0000-000000000000}"/>
          </ac:spMkLst>
        </pc:spChg>
      </pc:sldChg>
      <pc:sldMasterChg chg="modSp modSldLayout">
        <pc:chgData name="Fan Yi" userId="9f31a5d7-bd6b-41f8-ad92-6a4fb70d12d6" providerId="ADAL" clId="{AD9DEACA-5808-4A45-85D2-EAB93CF7B2A9}" dt="2020-09-16T18:56:50.353" v="36"/>
        <pc:sldMasterMkLst>
          <pc:docMk/>
          <pc:sldMasterMk cId="647213180" sldId="2147483673"/>
        </pc:sldMasterMkLst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asterMk cId="647213180" sldId="2147483673"/>
            <ac:spMk id="4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asterMk cId="647213180" sldId="2147483673"/>
            <ac:spMk id="5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asterMk cId="647213180" sldId="2147483673"/>
            <ac:spMk id="6" creationId="{00000000-0000-0000-0000-000000000000}"/>
          </ac:spMkLst>
        </pc:spChg>
        <pc:spChg chg="mod">
          <ac:chgData name="Fan Yi" userId="9f31a5d7-bd6b-41f8-ad92-6a4fb70d12d6" providerId="ADAL" clId="{AD9DEACA-5808-4A45-85D2-EAB93CF7B2A9}" dt="2020-09-16T18:56:50.353" v="36"/>
          <ac:spMkLst>
            <pc:docMk/>
            <pc:sldMasterMk cId="647213180" sldId="2147483673"/>
            <ac:spMk id="1027" creationId="{00000000-0000-0000-0000-000000000000}"/>
          </ac:spMkLst>
        </pc:sp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939394426" sldId="2147483674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939394426" sldId="2147483674"/>
              <ac:spMk id="2" creationId="{00000000-0000-0000-0000-000000000000}"/>
            </ac:spMkLst>
          </pc:spChg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939394426" sldId="2147483674"/>
              <ac:spMk id="3" creationId="{00000000-0000-0000-0000-000000000000}"/>
            </ac:spMkLst>
          </pc:spChg>
          <pc:picChg chg="mod">
            <ac:chgData name="Fan Yi" userId="9f31a5d7-bd6b-41f8-ad92-6a4fb70d12d6" providerId="ADAL" clId="{AD9DEACA-5808-4A45-85D2-EAB93CF7B2A9}" dt="2020-09-16T18:56:50.353" v="36"/>
            <ac:picMkLst>
              <pc:docMk/>
              <pc:sldMasterMk cId="647213180" sldId="2147483673"/>
              <pc:sldLayoutMk cId="939394426" sldId="2147483674"/>
              <ac:picMk id="7" creationId="{00000000-0000-0000-0000-000000000000}"/>
            </ac:picMkLst>
          </pc:picChg>
          <pc:cxnChg chg="mod">
            <ac:chgData name="Fan Yi" userId="9f31a5d7-bd6b-41f8-ad92-6a4fb70d12d6" providerId="ADAL" clId="{AD9DEACA-5808-4A45-85D2-EAB93CF7B2A9}" dt="2020-09-16T18:56:50.353" v="36"/>
            <ac:cxnSpMkLst>
              <pc:docMk/>
              <pc:sldMasterMk cId="647213180" sldId="2147483673"/>
              <pc:sldLayoutMk cId="939394426" sldId="2147483674"/>
              <ac:cxnSpMk id="8" creationId="{00000000-0000-0000-0000-000000000000}"/>
            </ac:cxnSpMkLst>
          </pc:cxnChg>
        </pc:sldLayout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2916650213" sldId="2147483675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2916650213" sldId="2147483675"/>
              <ac:spMk id="7" creationId="{00000000-0000-0000-0000-000000000000}"/>
            </ac:spMkLst>
          </pc:spChg>
          <pc:cxnChg chg="mod">
            <ac:chgData name="Fan Yi" userId="9f31a5d7-bd6b-41f8-ad92-6a4fb70d12d6" providerId="ADAL" clId="{AD9DEACA-5808-4A45-85D2-EAB93CF7B2A9}" dt="2020-09-16T18:56:50.353" v="36"/>
            <ac:cxnSpMkLst>
              <pc:docMk/>
              <pc:sldMasterMk cId="647213180" sldId="2147483673"/>
              <pc:sldLayoutMk cId="2916650213" sldId="2147483675"/>
              <ac:cxnSpMk id="9" creationId="{00000000-0000-0000-0000-000000000000}"/>
            </ac:cxnSpMkLst>
          </pc:cxnChg>
        </pc:sldLayout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669187252" sldId="2147483676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669187252" sldId="2147483676"/>
              <ac:spMk id="2" creationId="{00000000-0000-0000-0000-000000000000}"/>
            </ac:spMkLst>
          </pc:spChg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669187252" sldId="2147483676"/>
              <ac:spMk id="3" creationId="{00000000-0000-0000-0000-000000000000}"/>
            </ac:spMkLst>
          </pc:spChg>
        </pc:sldLayout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3237573138" sldId="2147483677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3237573138" sldId="2147483677"/>
              <ac:spMk id="3" creationId="{00000000-0000-0000-0000-000000000000}"/>
            </ac:spMkLst>
          </pc:spChg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3237573138" sldId="2147483677"/>
              <ac:spMk id="4" creationId="{00000000-0000-0000-0000-000000000000}"/>
            </ac:spMkLst>
          </pc:spChg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3237573138" sldId="2147483677"/>
              <ac:spMk id="8" creationId="{00000000-0000-0000-0000-000000000000}"/>
            </ac:spMkLst>
          </pc:spChg>
          <pc:cxnChg chg="mod">
            <ac:chgData name="Fan Yi" userId="9f31a5d7-bd6b-41f8-ad92-6a4fb70d12d6" providerId="ADAL" clId="{AD9DEACA-5808-4A45-85D2-EAB93CF7B2A9}" dt="2020-09-16T18:56:50.353" v="36"/>
            <ac:cxnSpMkLst>
              <pc:docMk/>
              <pc:sldMasterMk cId="647213180" sldId="2147483673"/>
              <pc:sldLayoutMk cId="3237573138" sldId="2147483677"/>
              <ac:cxnSpMk id="10" creationId="{00000000-0000-0000-0000-000000000000}"/>
            </ac:cxnSpMkLst>
          </pc:cxnChg>
        </pc:sldLayout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3813722959" sldId="2147483679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3813722959" sldId="2147483679"/>
              <ac:spMk id="6" creationId="{00000000-0000-0000-0000-000000000000}"/>
            </ac:spMkLst>
          </pc:spChg>
          <pc:cxnChg chg="mod">
            <ac:chgData name="Fan Yi" userId="9f31a5d7-bd6b-41f8-ad92-6a4fb70d12d6" providerId="ADAL" clId="{AD9DEACA-5808-4A45-85D2-EAB93CF7B2A9}" dt="2020-09-16T18:56:50.353" v="36"/>
            <ac:cxnSpMkLst>
              <pc:docMk/>
              <pc:sldMasterMk cId="647213180" sldId="2147483673"/>
              <pc:sldLayoutMk cId="3813722959" sldId="2147483679"/>
              <ac:cxnSpMk id="8" creationId="{00000000-0000-0000-0000-000000000000}"/>
            </ac:cxnSpMkLst>
          </pc:cxnChg>
        </pc:sldLayout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1804066141" sldId="2147483681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1804066141" sldId="2147483681"/>
              <ac:spMk id="2" creationId="{00000000-0000-0000-0000-000000000000}"/>
            </ac:spMkLst>
          </pc:spChg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1804066141" sldId="2147483681"/>
              <ac:spMk id="3" creationId="{00000000-0000-0000-0000-000000000000}"/>
            </ac:spMkLst>
          </pc:spChg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1804066141" sldId="2147483681"/>
              <ac:spMk id="4" creationId="{00000000-0000-0000-0000-000000000000}"/>
            </ac:spMkLst>
          </pc:spChg>
        </pc:sldLayout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298878418" sldId="2147483682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298878418" sldId="2147483682"/>
              <ac:spMk id="2" creationId="{00000000-0000-0000-0000-000000000000}"/>
            </ac:spMkLst>
          </pc:spChg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298878418" sldId="2147483682"/>
              <ac:spMk id="3" creationId="{00000000-0000-0000-0000-000000000000}"/>
            </ac:spMkLst>
          </pc:spChg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298878418" sldId="2147483682"/>
              <ac:spMk id="4" creationId="{00000000-0000-0000-0000-000000000000}"/>
            </ac:spMkLst>
          </pc:spChg>
        </pc:sldLayout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2122922690" sldId="2147483683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2122922690" sldId="2147483683"/>
              <ac:spMk id="7" creationId="{00000000-0000-0000-0000-000000000000}"/>
            </ac:spMkLst>
          </pc:spChg>
          <pc:cxnChg chg="mod">
            <ac:chgData name="Fan Yi" userId="9f31a5d7-bd6b-41f8-ad92-6a4fb70d12d6" providerId="ADAL" clId="{AD9DEACA-5808-4A45-85D2-EAB93CF7B2A9}" dt="2020-09-16T18:56:50.353" v="36"/>
            <ac:cxnSpMkLst>
              <pc:docMk/>
              <pc:sldMasterMk cId="647213180" sldId="2147483673"/>
              <pc:sldLayoutMk cId="2122922690" sldId="2147483683"/>
              <ac:cxnSpMk id="9" creationId="{00000000-0000-0000-0000-000000000000}"/>
            </ac:cxnSpMkLst>
          </pc:cxnChg>
        </pc:sldLayoutChg>
        <pc:sldLayoutChg chg="modSp">
          <pc:chgData name="Fan Yi" userId="9f31a5d7-bd6b-41f8-ad92-6a4fb70d12d6" providerId="ADAL" clId="{AD9DEACA-5808-4A45-85D2-EAB93CF7B2A9}" dt="2020-09-16T18:56:50.353" v="36"/>
          <pc:sldLayoutMkLst>
            <pc:docMk/>
            <pc:sldMasterMk cId="647213180" sldId="2147483673"/>
            <pc:sldLayoutMk cId="89207725" sldId="2147483684"/>
          </pc:sldLayoutMkLst>
          <pc:spChg chg="mod">
            <ac:chgData name="Fan Yi" userId="9f31a5d7-bd6b-41f8-ad92-6a4fb70d12d6" providerId="ADAL" clId="{AD9DEACA-5808-4A45-85D2-EAB93CF7B2A9}" dt="2020-09-16T18:56:50.353" v="36"/>
            <ac:spMkLst>
              <pc:docMk/>
              <pc:sldMasterMk cId="647213180" sldId="2147483673"/>
              <pc:sldLayoutMk cId="89207725" sldId="2147483684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82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1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65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4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093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35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83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57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72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16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92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340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23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790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63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1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113C-C0BF-5449-93A5-7F3F64ADB5E5}" type="datetime1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D6988-116D-234B-A76D-9136F0888D35}" type="datetime1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6132B-CB77-5E4D-AC7D-8C945C0269B4}" type="datetime1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96979-CDED-5C4A-9AC2-59601FC96336}" type="datetime1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4ADB2-0CB4-9D4B-85A7-8502AEDB916C}" type="datetime1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BA1D0-1B82-AC45-A659-1CD175B7BC7A}" type="datetime1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7A44F-CDED-4242-946A-66263A28DCB4}" type="datetime1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25157-74A7-0A47-B133-A4BB6EC3A75C}" type="datetime1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E0659-624E-EE45-ADB2-DC742E746762}" type="datetime1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B3181-7C82-DC4E-8756-50D776CD3DDF}" type="datetime1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A663CA5-4AFD-9C40-B994-ADAC0452F093}" type="datetime1">
              <a:rPr lang="en-US" smtClean="0"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b="1" dirty="0"/>
              <a:t>Main topic: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- Cyclic redundancy check (CRC)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Breakout rooms:</a:t>
            </a:r>
          </a:p>
          <a:p>
            <a:pPr lvl="1">
              <a:buFontTx/>
              <a:buChar char="-"/>
            </a:pPr>
            <a:r>
              <a:rPr lang="en-US" dirty="0"/>
              <a:t>Reminder: participation is part of your grade</a:t>
            </a:r>
          </a:p>
          <a:p>
            <a:pPr lvl="1">
              <a:buFontTx/>
              <a:buChar char="-"/>
            </a:pPr>
            <a:r>
              <a:rPr lang="en-US" dirty="0"/>
              <a:t>What types of errors can be detected?</a:t>
            </a:r>
          </a:p>
          <a:p>
            <a:pPr lvl="1">
              <a:buFontTx/>
              <a:buChar char="-"/>
            </a:pPr>
            <a:r>
              <a:rPr lang="en-US" dirty="0"/>
              <a:t>Is there a pattern in how errors are detected?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Precept 3</a:t>
            </a:r>
          </a:p>
        </p:txBody>
      </p:sp>
    </p:spTree>
    <p:extLst>
      <p:ext uri="{BB962C8B-B14F-4D97-AF65-F5344CB8AC3E}">
        <p14:creationId xmlns:p14="http://schemas.microsoft.com/office/powerpoint/2010/main" val="417965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errors at the receiver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03" y="1440129"/>
            <a:ext cx="8739999" cy="9539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Divide received message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C′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n-US" dirty="0"/>
              <a:t>by generator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</a:p>
          <a:p>
            <a:pPr marL="914400" lvl="1" indent="-51435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If errors occur, </a:t>
            </a:r>
            <a:r>
              <a:rPr lang="en-US" dirty="0">
                <a:solidFill>
                  <a:srgbClr val="000000"/>
                </a:solidFill>
              </a:rPr>
              <a:t>remainder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may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be non-zero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40475" y="2965229"/>
            <a:ext cx="1696526" cy="37392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r>
              <a:rPr lang="en-US" sz="2400" dirty="0">
                <a:solidFill>
                  <a:schemeClr val="tx1"/>
                </a:solidFill>
                <a:latin typeface="+mj-lt"/>
              </a:rPr>
              <a:t>1 0 1 1 1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1</a:t>
            </a:r>
            <a:endParaRPr lang="en-US" sz="24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54407" y="2965490"/>
            <a:ext cx="935053" cy="373927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pPr algn="ctr"/>
            <a:r>
              <a:rPr lang="en-US" sz="2400" dirty="0">
                <a:solidFill>
                  <a:srgbClr val="FF6600"/>
                </a:solidFill>
                <a:latin typeface="+mj-lt"/>
              </a:rPr>
              <a:t>0 1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0</a:t>
            </a:r>
            <a:endParaRPr lang="en-US" sz="24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6638" y="2965229"/>
            <a:ext cx="1150595" cy="373927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j-lt"/>
              </a:rPr>
              <a:t>1 0 0 1</a:t>
            </a:r>
            <a:endParaRPr lang="en-US" sz="2400" i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312536" y="2851580"/>
            <a:ext cx="0" cy="487836"/>
          </a:xfrm>
          <a:prstGeom prst="line">
            <a:avLst/>
          </a:prstGeom>
          <a:ln w="381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12538" y="2851579"/>
            <a:ext cx="2971741" cy="0"/>
          </a:xfrm>
          <a:prstGeom prst="line">
            <a:avLst/>
          </a:prstGeom>
          <a:ln w="381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22070" y="238946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69211" y="3249326"/>
            <a:ext cx="1125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1 0 0 1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83863" y="3568813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0 1 0 1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81796" y="23894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7691" y="23894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26344" y="3823045"/>
            <a:ext cx="1125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0 0 0 0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79658" y="4137415"/>
            <a:ext cx="1125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1 0 1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79658" y="4388237"/>
            <a:ext cx="1125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1 0 0 1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39849" y="4704358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0 1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sz="2400" dirty="0">
                <a:latin typeface="+mj-lt"/>
              </a:rPr>
              <a:t>  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095518" y="238223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36454" y="4949900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0 0 0  0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490979" y="5256525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sz="2400" dirty="0">
                <a:latin typeface="+mj-lt"/>
              </a:rPr>
              <a:t>  0 1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796344" y="3456943"/>
            <a:ext cx="0" cy="24845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530946" y="3456943"/>
            <a:ext cx="0" cy="192872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267413" y="3456943"/>
            <a:ext cx="0" cy="13669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929433" y="3456945"/>
            <a:ext cx="0" cy="80498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675836" y="3456943"/>
            <a:ext cx="0" cy="2366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355502" y="23894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623290" y="23894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492729" y="5509202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1 0  0 1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35722" y="5827841"/>
            <a:ext cx="4230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sz="2400" dirty="0">
                <a:latin typeface="+mj-lt"/>
              </a:rPr>
              <a:t>  0 0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latin typeface="+mj-lt"/>
                <a:sym typeface="Wingdings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+mj-lt"/>
                <a:sym typeface="Wingdings"/>
              </a:rPr>
              <a:t>undetected error!</a:t>
            </a:r>
            <a:endParaRPr lang="en-US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0025" y="3693603"/>
            <a:ext cx="5243955" cy="1074599"/>
          </a:xfrm>
          <a:prstGeom prst="roundRect">
            <a:avLst>
              <a:gd name="adj" fmla="val 10497"/>
            </a:avLst>
          </a:prstGeom>
          <a:solidFill>
            <a:srgbClr val="CCFFCC"/>
          </a:solidFill>
          <a:ln w="28575" cmpd="sng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latin typeface="+mj-lt"/>
              </a:rPr>
              <a:t>How many errors can the CRC detect?</a:t>
            </a:r>
          </a:p>
          <a:p>
            <a:pPr algn="ctr"/>
            <a:r>
              <a:rPr lang="en-US" dirty="0">
                <a:latin typeface="+mj-lt"/>
              </a:rPr>
              <a:t>☟</a:t>
            </a:r>
          </a:p>
          <a:p>
            <a:pPr algn="ctr"/>
            <a:r>
              <a:rPr lang="en-US" i="1" dirty="0">
                <a:latin typeface="+mj-lt"/>
              </a:rPr>
              <a:t>How do we choose generator </a:t>
            </a:r>
            <a:r>
              <a:rPr lang="en-US" dirty="0">
                <a:solidFill>
                  <a:schemeClr val="accent1"/>
                </a:solidFill>
                <a:latin typeface="+mj-lt"/>
              </a:rPr>
              <a:t>G(x)</a:t>
            </a:r>
            <a:r>
              <a:rPr lang="en-US" i="1" dirty="0">
                <a:latin typeface="+mj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648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errors with the CRC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02" y="1490926"/>
            <a:ext cx="8739999" cy="4433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i="1" dirty="0"/>
              <a:t>The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error polynomia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l </a:t>
            </a:r>
            <a:r>
              <a:rPr lang="en-US" i="1" dirty="0"/>
              <a:t>E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+ </a:t>
            </a:r>
            <a:r>
              <a:rPr lang="en-US" i="1" dirty="0"/>
              <a:t>C′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is the difference between the transmitted and received codeword</a:t>
            </a:r>
          </a:p>
          <a:p>
            <a:pPr lvl="1">
              <a:lnSpc>
                <a:spcPct val="80000"/>
              </a:lnSpc>
            </a:pPr>
            <a:r>
              <a:rPr lang="en-US" i="1" dirty="0"/>
              <a:t>E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tells us which bits the channel flipped</a:t>
            </a:r>
          </a:p>
          <a:p>
            <a:pPr marL="0" indent="0">
              <a:buNone/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We can write the </a:t>
            </a:r>
            <a:r>
              <a:rPr lang="en-US" b="1" dirty="0">
                <a:solidFill>
                  <a:srgbClr val="000000"/>
                </a:solidFill>
                <a:highlight>
                  <a:srgbClr val="FFFF99"/>
                </a:highlight>
              </a:rPr>
              <a:t>received message </a:t>
            </a:r>
            <a:r>
              <a:rPr lang="en-US" b="1" i="1" dirty="0">
                <a:solidFill>
                  <a:srgbClr val="000000"/>
                </a:solidFill>
                <a:highlight>
                  <a:srgbClr val="FFFF99"/>
                </a:highlight>
              </a:rPr>
              <a:t>C′</a:t>
            </a:r>
            <a:r>
              <a:rPr lang="en-US" b="1" dirty="0">
                <a:solidFill>
                  <a:srgbClr val="000000"/>
                </a:solidFill>
                <a:highlight>
                  <a:srgbClr val="FFFF99"/>
                </a:highlight>
              </a:rPr>
              <a:t>(</a:t>
            </a:r>
            <a:r>
              <a:rPr lang="en-US" b="1" i="1" dirty="0">
                <a:solidFill>
                  <a:srgbClr val="000000"/>
                </a:solidFill>
                <a:highlight>
                  <a:srgbClr val="FFFF99"/>
                </a:highlight>
              </a:rPr>
              <a:t>x</a:t>
            </a:r>
            <a:r>
              <a:rPr lang="en-US" b="1" dirty="0">
                <a:solidFill>
                  <a:srgbClr val="000000"/>
                </a:solidFill>
                <a:highlight>
                  <a:srgbClr val="FFFF99"/>
                </a:highlight>
              </a:rPr>
              <a:t>)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 terms of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): </a:t>
            </a:r>
            <a:r>
              <a:rPr lang="en-US" i="1" dirty="0">
                <a:solidFill>
                  <a:srgbClr val="000000"/>
                </a:solidFill>
              </a:rPr>
              <a:t>C′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=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so:</a:t>
            </a:r>
          </a:p>
          <a:p>
            <a:pPr lvl="1">
              <a:lnSpc>
                <a:spcPct val="80000"/>
              </a:lnSpc>
            </a:pPr>
            <a:r>
              <a:rPr lang="en-US" b="1" dirty="0">
                <a:solidFill>
                  <a:srgbClr val="000000"/>
                </a:solidFill>
              </a:rPr>
              <a:t>Remainder</a:t>
            </a:r>
            <a:r>
              <a:rPr lang="en-US" dirty="0">
                <a:solidFill>
                  <a:srgbClr val="000000"/>
                </a:solidFill>
              </a:rPr>
              <a:t> [</a:t>
            </a:r>
            <a:r>
              <a:rPr lang="en-US" i="1" dirty="0">
                <a:solidFill>
                  <a:srgbClr val="000000"/>
                </a:solidFill>
              </a:rPr>
              <a:t>C′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/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] = </a:t>
            </a:r>
            <a:r>
              <a:rPr lang="en-US" b="1" dirty="0">
                <a:solidFill>
                  <a:srgbClr val="000000"/>
                </a:solidFill>
              </a:rPr>
              <a:t>Remainder</a:t>
            </a:r>
            <a:r>
              <a:rPr lang="en-US" dirty="0">
                <a:solidFill>
                  <a:srgbClr val="000000"/>
                </a:solidFill>
              </a:rPr>
              <a:t> [ </a:t>
            </a:r>
            <a:r>
              <a:rPr lang="en-US" i="1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/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]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00000"/>
                </a:solidFill>
              </a:rPr>
              <a:t>When does an error go </a:t>
            </a:r>
            <a:r>
              <a:rPr lang="en-US" b="1" dirty="0">
                <a:solidFill>
                  <a:srgbClr val="FF0000"/>
                </a:solidFill>
              </a:rPr>
              <a:t>undetected?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When </a:t>
            </a:r>
            <a:r>
              <a:rPr lang="en-US" b="1" dirty="0">
                <a:solidFill>
                  <a:srgbClr val="000000"/>
                </a:solidFill>
              </a:rPr>
              <a:t>Remainder</a:t>
            </a:r>
            <a:r>
              <a:rPr lang="en-US" dirty="0">
                <a:solidFill>
                  <a:srgbClr val="000000"/>
                </a:solidFill>
              </a:rPr>
              <a:t> [ </a:t>
            </a:r>
            <a:r>
              <a:rPr lang="en-US" i="1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/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 ]</a:t>
            </a:r>
            <a:r>
              <a:rPr lang="en-US" dirty="0"/>
              <a:t> = 0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80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single-bit errors w/CRC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000000"/>
                </a:solidFill>
              </a:rPr>
              <a:t>Suppose a single-bit error in bit-position </a:t>
            </a:r>
            <a:r>
              <a:rPr lang="en-US" i="1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: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 =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baseline="30000" dirty="0">
                <a:solidFill>
                  <a:schemeClr val="accent6">
                    <a:lumMod val="75000"/>
                  </a:schemeClr>
                </a:solidFill>
              </a:rPr>
              <a:t>i</a:t>
            </a:r>
          </a:p>
          <a:p>
            <a:pPr>
              <a:lnSpc>
                <a:spcPct val="80000"/>
              </a:lnSpc>
            </a:pPr>
            <a:endParaRPr lang="en-US" b="1" i="1" baseline="30000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Choose</a:t>
            </a:r>
            <a:r>
              <a:rPr lang="en-US" i="1" dirty="0"/>
              <a:t>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with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≥ 2</a:t>
            </a:r>
            <a:r>
              <a:rPr lang="en-US" b="1" dirty="0">
                <a:solidFill>
                  <a:srgbClr val="1F497D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non-zero terms: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g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and 1</a:t>
            </a:r>
          </a:p>
          <a:p>
            <a:pPr lvl="1">
              <a:lnSpc>
                <a:spcPct val="8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b="1" dirty="0">
                <a:solidFill>
                  <a:srgbClr val="000000"/>
                </a:solidFill>
              </a:rPr>
              <a:t>Remainder</a:t>
            </a:r>
            <a:r>
              <a:rPr lang="en-US" dirty="0">
                <a:solidFill>
                  <a:srgbClr val="000000"/>
                </a:solidFill>
              </a:rPr>
              <a:t> [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/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g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+ ⋯ + 1) ]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≠ 0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i="1" dirty="0"/>
              <a:t>e.g.</a:t>
            </a:r>
            <a:r>
              <a:rPr lang="en-US" b="1" dirty="0"/>
              <a:t>:</a:t>
            </a:r>
          </a:p>
          <a:p>
            <a:pPr marL="914400" lvl="1" indent="-457200">
              <a:buFont typeface="+mj-lt"/>
              <a:buAutoNum type="arabicPeriod"/>
            </a:pPr>
            <a:endParaRPr lang="en-US" b="1" dirty="0">
              <a:solidFill>
                <a:srgbClr val="00000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b="1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514350" indent="-457200">
              <a:buFont typeface="+mj-lt"/>
              <a:buAutoNum type="arabicPeriod"/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00000"/>
                </a:solidFill>
              </a:rPr>
              <a:t>Therefore a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CRC with this choice of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 always detects single-bit errors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 the received message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029260" y="3298176"/>
            <a:ext cx="2276597" cy="1225309"/>
            <a:chOff x="5954994" y="4112387"/>
            <a:chExt cx="2276597" cy="1225308"/>
          </a:xfrm>
        </p:grpSpPr>
        <p:sp>
          <p:nvSpPr>
            <p:cNvPr id="7" name="Rectangle 6"/>
            <p:cNvSpPr/>
            <p:nvPr/>
          </p:nvSpPr>
          <p:spPr>
            <a:xfrm>
              <a:off x="6918191" y="4512497"/>
              <a:ext cx="1239376" cy="27449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bIns="0" rtlCol="0" anchor="b"/>
            <a:lstStyle/>
            <a:p>
              <a:r>
                <a:rPr lang="en-US" sz="1600" dirty="0">
                  <a:solidFill>
                    <a:schemeClr val="tx1"/>
                  </a:solidFill>
                  <a:latin typeface="+mj-lt"/>
                </a:rPr>
                <a:t>0 0 1 0 0 0</a:t>
              </a:r>
              <a:endParaRPr lang="en-US" sz="1600" i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954994" y="4512497"/>
              <a:ext cx="858431" cy="274494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+mj-lt"/>
                </a:rPr>
                <a:t>1 0 0 1</a:t>
              </a:r>
              <a:endParaRPr lang="en-US" sz="1600" i="1" dirty="0">
                <a:solidFill>
                  <a:schemeClr val="bg1"/>
                </a:solidFill>
                <a:latin typeface="+mj-lt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6863469" y="4451242"/>
              <a:ext cx="0" cy="336011"/>
            </a:xfrm>
            <a:prstGeom prst="line">
              <a:avLst/>
            </a:prstGeom>
            <a:ln w="19050" cap="rnd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863469" y="4451242"/>
              <a:ext cx="1341916" cy="0"/>
            </a:xfrm>
            <a:prstGeom prst="line">
              <a:avLst/>
            </a:prstGeom>
            <a:ln w="19050" cap="rnd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7303427" y="4112387"/>
              <a:ext cx="2984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+mj-lt"/>
                </a:rPr>
                <a:t>1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36156" y="4732330"/>
              <a:ext cx="8130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u="sng" dirty="0">
                  <a:latin typeface="+mj-lt"/>
                </a:rPr>
                <a:t>1 0 0 1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17696" y="4999141"/>
              <a:ext cx="4138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+mj-lt"/>
                </a:rPr>
                <a:t>1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3415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3E87DF-CE9E-3A45-93AD-BDEE9DF47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Far less overhead than error correcting codes</a:t>
            </a:r>
          </a:p>
          <a:p>
            <a:pPr lvl="1"/>
            <a:r>
              <a:rPr lang="en-US" dirty="0"/>
              <a:t>Typically </a:t>
            </a:r>
            <a:r>
              <a:rPr lang="en-US" b="1" dirty="0">
                <a:solidFill>
                  <a:srgbClr val="009900"/>
                </a:solidFill>
              </a:rPr>
              <a:t>16 to 32 bits </a:t>
            </a:r>
            <a:r>
              <a:rPr lang="en-US" dirty="0"/>
              <a:t>on a </a:t>
            </a:r>
            <a:r>
              <a:rPr lang="en-US" b="1" dirty="0"/>
              <a:t>1,500 byte (12 Kbit) frame</a:t>
            </a:r>
          </a:p>
          <a:p>
            <a:pPr lvl="1"/>
            <a:endParaRPr lang="en-US" b="1" dirty="0"/>
          </a:p>
          <a:p>
            <a:r>
              <a:rPr lang="en-US" b="1" dirty="0"/>
              <a:t>Error detecting </a:t>
            </a:r>
            <a:r>
              <a:rPr lang="en-US" dirty="0"/>
              <a:t>properties are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more complicated</a:t>
            </a:r>
          </a:p>
          <a:p>
            <a:endParaRPr lang="en-US" b="1" dirty="0"/>
          </a:p>
          <a:p>
            <a:pPr lvl="1"/>
            <a:r>
              <a:rPr lang="en-US" spc="-150" dirty="0"/>
              <a:t>But in practice, </a:t>
            </a:r>
            <a:r>
              <a:rPr lang="en-US" b="1" spc="-150" dirty="0"/>
              <a:t>“missed” bit errors are </a:t>
            </a:r>
            <a:r>
              <a:rPr lang="en-US" b="1" spc="-150" dirty="0">
                <a:solidFill>
                  <a:srgbClr val="009900"/>
                </a:solidFill>
              </a:rPr>
              <a:t>exceedingly rare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BB7266-592D-214B-91B6-2459DA97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72A0D1D-4D90-7046-9E5A-772B595B6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detecting code: CRC</a:t>
            </a:r>
          </a:p>
        </p:txBody>
      </p:sp>
    </p:spTree>
    <p:extLst>
      <p:ext uri="{BB962C8B-B14F-4D97-AF65-F5344CB8AC3E}">
        <p14:creationId xmlns:p14="http://schemas.microsoft.com/office/powerpoint/2010/main" val="1622766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8541A4-70E4-469A-B1F7-7933FFD9F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types of errors can be detected?</a:t>
            </a:r>
          </a:p>
          <a:p>
            <a:r>
              <a:rPr lang="en-US" dirty="0"/>
              <a:t>Is there a pattern in how errors are detected?</a:t>
            </a:r>
          </a:p>
          <a:p>
            <a:endParaRPr lang="en-US" dirty="0"/>
          </a:p>
          <a:p>
            <a:r>
              <a:rPr lang="en-US" dirty="0"/>
              <a:t>Extra time: Can you provide an example of an error detection?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E7D6E1-6015-4395-8D15-B4C09CDE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EA6E75-756C-47F3-91EA-12F1A5D1B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Breakout rooms</a:t>
            </a:r>
          </a:p>
        </p:txBody>
      </p:sp>
    </p:spTree>
    <p:extLst>
      <p:ext uri="{BB962C8B-B14F-4D97-AF65-F5344CB8AC3E}">
        <p14:creationId xmlns:p14="http://schemas.microsoft.com/office/powerpoint/2010/main" val="2488064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detecting properties of the CRC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Autofit/>
          </a:bodyPr>
          <a:lstStyle/>
          <a:p>
            <a:r>
              <a:rPr lang="en-US" dirty="0"/>
              <a:t>The CRC will detect:</a:t>
            </a:r>
          </a:p>
          <a:p>
            <a:pPr lvl="1">
              <a:buClr>
                <a:srgbClr val="008000"/>
              </a:buClr>
              <a:buFont typeface="Arial"/>
              <a:buChar char="✔"/>
            </a:pPr>
            <a:r>
              <a:rPr lang="en-US" dirty="0"/>
              <a:t>All </a:t>
            </a:r>
            <a:r>
              <a:rPr lang="en-US" b="1" dirty="0">
                <a:highlight>
                  <a:srgbClr val="FFFF99"/>
                </a:highlight>
              </a:rPr>
              <a:t>single-bit</a:t>
            </a:r>
            <a:r>
              <a:rPr lang="en-US" dirty="0"/>
              <a:t> </a:t>
            </a:r>
            <a:r>
              <a:rPr lang="en-US" b="1" dirty="0">
                <a:highlight>
                  <a:srgbClr val="FFFF99"/>
                </a:highlight>
              </a:rPr>
              <a:t>errors</a:t>
            </a:r>
          </a:p>
          <a:p>
            <a:pPr lvl="2"/>
            <a:r>
              <a:rPr lang="en-US" dirty="0"/>
              <a:t>Provided </a:t>
            </a:r>
            <a:r>
              <a:rPr lang="en-US" i="1" dirty="0"/>
              <a:t>G(x)</a:t>
            </a:r>
            <a:r>
              <a:rPr lang="en-US" dirty="0"/>
              <a:t> has two non-zero terms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56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detecting properties of the CRC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Autofit/>
          </a:bodyPr>
          <a:lstStyle/>
          <a:p>
            <a:r>
              <a:rPr lang="en-US" dirty="0"/>
              <a:t>The CRC will detect:</a:t>
            </a:r>
          </a:p>
          <a:p>
            <a:pPr lvl="1">
              <a:buClr>
                <a:srgbClr val="008000"/>
              </a:buClr>
              <a:buFont typeface="Arial"/>
              <a:buChar char="✔"/>
            </a:pPr>
            <a:r>
              <a:rPr lang="en-US" dirty="0"/>
              <a:t>All </a:t>
            </a:r>
            <a:r>
              <a:rPr lang="en-US" b="1" dirty="0">
                <a:highlight>
                  <a:srgbClr val="FFFF99"/>
                </a:highlight>
              </a:rPr>
              <a:t>single-bit</a:t>
            </a:r>
            <a:r>
              <a:rPr lang="en-US" dirty="0"/>
              <a:t> </a:t>
            </a:r>
            <a:r>
              <a:rPr lang="en-US" b="1" dirty="0">
                <a:highlight>
                  <a:srgbClr val="FFFF99"/>
                </a:highlight>
              </a:rPr>
              <a:t>errors</a:t>
            </a:r>
          </a:p>
          <a:p>
            <a:pPr lvl="2"/>
            <a:r>
              <a:rPr lang="en-US" dirty="0"/>
              <a:t>Provided </a:t>
            </a:r>
            <a:r>
              <a:rPr lang="en-US" i="1" dirty="0"/>
              <a:t>G(x)</a:t>
            </a:r>
            <a:r>
              <a:rPr lang="en-US" dirty="0"/>
              <a:t> has two non-zero terms</a:t>
            </a:r>
          </a:p>
          <a:p>
            <a:pPr lvl="1"/>
            <a:r>
              <a:rPr lang="en-US" dirty="0"/>
              <a:t>All </a:t>
            </a:r>
            <a:r>
              <a:rPr lang="en-US" b="1" dirty="0">
                <a:highlight>
                  <a:srgbClr val="FFFF99"/>
                </a:highlight>
              </a:rPr>
              <a:t>burst errors</a:t>
            </a:r>
            <a:r>
              <a:rPr lang="en-US" dirty="0"/>
              <a:t> of </a:t>
            </a:r>
            <a:r>
              <a:rPr lang="en-US" b="1" dirty="0"/>
              <a:t>length ≤ </a:t>
            </a:r>
            <a:r>
              <a:rPr lang="en-US" b="1" i="1" dirty="0"/>
              <a:t>g </a:t>
            </a:r>
            <a:r>
              <a:rPr lang="en-US" b="1" dirty="0"/>
              <a:t>− 1</a:t>
            </a:r>
          </a:p>
          <a:p>
            <a:pPr lvl="2"/>
            <a:r>
              <a:rPr lang="en-US" dirty="0"/>
              <a:t>Provided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begins with </a:t>
            </a:r>
            <a:r>
              <a:rPr lang="en-US" i="1" dirty="0"/>
              <a:t>x</a:t>
            </a:r>
            <a:r>
              <a:rPr lang="en-US" i="1" baseline="30000" dirty="0"/>
              <a:t>g</a:t>
            </a:r>
            <a:r>
              <a:rPr lang="en-US" baseline="30000" dirty="0"/>
              <a:t>−1</a:t>
            </a:r>
            <a:r>
              <a:rPr lang="en-US" dirty="0"/>
              <a:t> and ends with 1</a:t>
            </a:r>
          </a:p>
          <a:p>
            <a:pPr lvl="2"/>
            <a:r>
              <a:rPr lang="en-US" dirty="0"/>
              <a:t>Similar argument to previous property</a:t>
            </a:r>
          </a:p>
          <a:p>
            <a:pPr lvl="1"/>
            <a:r>
              <a:rPr lang="en-US" dirty="0"/>
              <a:t>All </a:t>
            </a:r>
            <a:r>
              <a:rPr lang="en-US" b="1" dirty="0">
                <a:highlight>
                  <a:srgbClr val="FFFF99"/>
                </a:highlight>
              </a:rPr>
              <a:t>double-bit errors</a:t>
            </a:r>
          </a:p>
          <a:p>
            <a:pPr lvl="2"/>
            <a:r>
              <a:rPr lang="en-US" dirty="0"/>
              <a:t>With conditions on the frame length and choice of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Any </a:t>
            </a:r>
            <a:r>
              <a:rPr lang="en-US" b="1" dirty="0">
                <a:highlight>
                  <a:srgbClr val="FFFF99"/>
                </a:highlight>
              </a:rPr>
              <a:t>odd number of errors</a:t>
            </a:r>
          </a:p>
          <a:p>
            <a:pPr lvl="2"/>
            <a:r>
              <a:rPr lang="en-US" dirty="0"/>
              <a:t>Provided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contains an even number of non-zero coefficients</a:t>
            </a:r>
          </a:p>
          <a:p>
            <a:r>
              <a:rPr lang="en-US" dirty="0"/>
              <a:t>Pattern: errors that manifest as remainders are detected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4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Cyclic redundancy check (CRC)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5503" y="1346089"/>
            <a:ext cx="8501299" cy="3197588"/>
          </a:xfrm>
        </p:spPr>
        <p:txBody>
          <a:bodyPr>
            <a:normAutofit/>
          </a:bodyPr>
          <a:lstStyle/>
          <a:p>
            <a:r>
              <a:rPr lang="en-US" dirty="0"/>
              <a:t>Most popular method </a:t>
            </a:r>
            <a:r>
              <a:rPr lang="en-US" b="1" dirty="0"/>
              <a:t>error detecting code </a:t>
            </a:r>
            <a:r>
              <a:rPr lang="en-US" dirty="0"/>
              <a:t>at L2</a:t>
            </a:r>
          </a:p>
          <a:p>
            <a:pPr lvl="1"/>
            <a:r>
              <a:rPr lang="en-US" sz="2200" dirty="0"/>
              <a:t>Found in Ethernet, Wi-Fi, token ring, many many others</a:t>
            </a:r>
          </a:p>
          <a:p>
            <a:endParaRPr lang="en-US" sz="3000" dirty="0"/>
          </a:p>
          <a:p>
            <a:r>
              <a:rPr lang="en-US" dirty="0"/>
              <a:t>Often implemented in hardware at the link layer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pc="-150" dirty="0"/>
              <a:t>Represent </a:t>
            </a:r>
            <a:r>
              <a:rPr lang="en-US" b="1" i="1" spc="-150" dirty="0"/>
              <a:t>k</a:t>
            </a:r>
            <a:r>
              <a:rPr lang="en-US" b="1" spc="-150" dirty="0"/>
              <a:t>-bit messages </a:t>
            </a:r>
            <a:r>
              <a:rPr lang="en-US" spc="-150" dirty="0"/>
              <a:t>as </a:t>
            </a:r>
            <a:r>
              <a:rPr lang="en-US" b="1" spc="-150" dirty="0">
                <a:highlight>
                  <a:srgbClr val="FFFF99"/>
                </a:highlight>
              </a:rPr>
              <a:t>degree </a:t>
            </a:r>
            <a:r>
              <a:rPr lang="en-US" b="1" i="1" spc="-150" dirty="0">
                <a:highlight>
                  <a:srgbClr val="FFFF99"/>
                </a:highlight>
              </a:rPr>
              <a:t>k </a:t>
            </a:r>
            <a:r>
              <a:rPr lang="en-US" b="1" spc="-150" dirty="0">
                <a:highlight>
                  <a:srgbClr val="FFFF99"/>
                </a:highlight>
              </a:rPr>
              <a:t>− 1 polynomials</a:t>
            </a:r>
          </a:p>
          <a:p>
            <a:pPr lvl="1"/>
            <a:r>
              <a:rPr lang="en-US" b="1" dirty="0"/>
              <a:t>Each coefficient in the polynomial is either zero or one, </a:t>
            </a:r>
            <a:r>
              <a:rPr lang="en-US" b="1" i="1" dirty="0"/>
              <a:t>e.g.</a:t>
            </a:r>
            <a:r>
              <a:rPr lang="en-US" b="1" dirty="0"/>
              <a:t>: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077793" y="4441075"/>
            <a:ext cx="4714109" cy="951840"/>
            <a:chOff x="2465007" y="4494907"/>
            <a:chExt cx="4714109" cy="951840"/>
          </a:xfrm>
        </p:grpSpPr>
        <p:sp>
          <p:nvSpPr>
            <p:cNvPr id="7" name="Rectangle 6"/>
            <p:cNvSpPr/>
            <p:nvPr/>
          </p:nvSpPr>
          <p:spPr>
            <a:xfrm>
              <a:off x="2465007" y="5072820"/>
              <a:ext cx="4714109" cy="37392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dirty="0">
                  <a:solidFill>
                    <a:schemeClr val="tx1"/>
                  </a:solidFill>
                  <a:latin typeface="+mj-lt"/>
                </a:rPr>
                <a:t>   1        0       1        1       1       0</a:t>
              </a:r>
              <a:endParaRPr lang="en-US" sz="2400" i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" name="Left Brace 8"/>
            <p:cNvSpPr/>
            <p:nvPr/>
          </p:nvSpPr>
          <p:spPr>
            <a:xfrm rot="5400000">
              <a:off x="4757048" y="2625069"/>
              <a:ext cx="130032" cy="4714104"/>
            </a:xfrm>
            <a:prstGeom prst="leftBrace">
              <a:avLst>
                <a:gd name="adj1" fmla="val 31863"/>
                <a:gd name="adj2" fmla="val 50000"/>
              </a:avLst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+mj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36388" y="4494907"/>
              <a:ext cx="27671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latin typeface="+mj-lt"/>
                </a:rPr>
                <a:t>k</a:t>
              </a:r>
              <a:r>
                <a:rPr lang="en-US" dirty="0">
                  <a:latin typeface="+mj-lt"/>
                </a:rPr>
                <a:t> = 6 bits of message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94188" y="5637393"/>
            <a:ext cx="652386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>
                <a:latin typeface="+mj-lt"/>
              </a:rPr>
              <a:t>M</a:t>
            </a:r>
            <a:r>
              <a:rPr lang="en-US" sz="2500" dirty="0">
                <a:latin typeface="+mj-lt"/>
              </a:rPr>
              <a:t>(</a:t>
            </a:r>
            <a:r>
              <a:rPr lang="en-US" sz="2500" i="1" dirty="0">
                <a:latin typeface="+mj-lt"/>
              </a:rPr>
              <a:t>x</a:t>
            </a:r>
            <a:r>
              <a:rPr lang="en-US" sz="2500" dirty="0">
                <a:latin typeface="+mj-lt"/>
              </a:rPr>
              <a:t>) = </a:t>
            </a:r>
            <a:r>
              <a:rPr lang="en-US" sz="2500" dirty="0">
                <a:solidFill>
                  <a:srgbClr val="1F497D"/>
                </a:solidFill>
                <a:highlight>
                  <a:srgbClr val="FFFF99"/>
                </a:highlight>
                <a:latin typeface="+mj-lt"/>
              </a:rPr>
              <a:t>1</a:t>
            </a:r>
            <a:r>
              <a:rPr lang="en-US" sz="2500" i="1" dirty="0">
                <a:latin typeface="+mj-lt"/>
              </a:rPr>
              <a:t>x</a:t>
            </a:r>
            <a:r>
              <a:rPr lang="en-US" sz="2500" baseline="30000" dirty="0">
                <a:latin typeface="+mj-lt"/>
              </a:rPr>
              <a:t>5</a:t>
            </a:r>
            <a:r>
              <a:rPr lang="en-US" sz="2500" dirty="0">
                <a:latin typeface="+mj-lt"/>
              </a:rPr>
              <a:t> + </a:t>
            </a:r>
            <a:r>
              <a:rPr lang="en-US" sz="2500" dirty="0">
                <a:solidFill>
                  <a:srgbClr val="1F497D"/>
                </a:solidFill>
                <a:highlight>
                  <a:srgbClr val="FFFF99"/>
                </a:highlight>
                <a:latin typeface="+mj-lt"/>
              </a:rPr>
              <a:t>0</a:t>
            </a:r>
            <a:r>
              <a:rPr lang="en-US" sz="2500" i="1" dirty="0">
                <a:latin typeface="+mj-lt"/>
              </a:rPr>
              <a:t>x</a:t>
            </a:r>
            <a:r>
              <a:rPr lang="en-US" sz="2500" baseline="30000" dirty="0">
                <a:latin typeface="+mj-lt"/>
              </a:rPr>
              <a:t>4</a:t>
            </a:r>
            <a:r>
              <a:rPr lang="en-US" sz="2500" dirty="0">
                <a:latin typeface="+mj-lt"/>
              </a:rPr>
              <a:t> + </a:t>
            </a:r>
            <a:r>
              <a:rPr lang="en-US" sz="2500" dirty="0">
                <a:solidFill>
                  <a:srgbClr val="1F497D"/>
                </a:solidFill>
                <a:highlight>
                  <a:srgbClr val="FFFF99"/>
                </a:highlight>
                <a:latin typeface="+mj-lt"/>
              </a:rPr>
              <a:t>1</a:t>
            </a:r>
            <a:r>
              <a:rPr lang="en-US" sz="2500" i="1" dirty="0">
                <a:latin typeface="+mj-lt"/>
              </a:rPr>
              <a:t>x</a:t>
            </a:r>
            <a:r>
              <a:rPr lang="en-US" sz="2500" baseline="30000" dirty="0">
                <a:latin typeface="+mj-lt"/>
              </a:rPr>
              <a:t>3</a:t>
            </a:r>
            <a:r>
              <a:rPr lang="en-US" sz="2500" dirty="0">
                <a:latin typeface="+mj-lt"/>
              </a:rPr>
              <a:t> + </a:t>
            </a:r>
            <a:r>
              <a:rPr lang="en-US" sz="2500" dirty="0">
                <a:solidFill>
                  <a:srgbClr val="1F497D"/>
                </a:solidFill>
                <a:highlight>
                  <a:srgbClr val="FFFF99"/>
                </a:highlight>
                <a:latin typeface="+mj-lt"/>
              </a:rPr>
              <a:t>1</a:t>
            </a:r>
            <a:r>
              <a:rPr lang="en-US" sz="2500" i="1" dirty="0">
                <a:latin typeface="+mj-lt"/>
              </a:rPr>
              <a:t>x</a:t>
            </a:r>
            <a:r>
              <a:rPr lang="en-US" sz="2500" baseline="30000" dirty="0">
                <a:latin typeface="+mj-lt"/>
              </a:rPr>
              <a:t>2</a:t>
            </a:r>
            <a:r>
              <a:rPr lang="en-US" sz="2500" dirty="0">
                <a:latin typeface="+mj-lt"/>
              </a:rPr>
              <a:t> + </a:t>
            </a:r>
            <a:r>
              <a:rPr lang="en-US" sz="2500" dirty="0">
                <a:solidFill>
                  <a:srgbClr val="1F497D"/>
                </a:solidFill>
                <a:highlight>
                  <a:srgbClr val="FFFF99"/>
                </a:highlight>
                <a:latin typeface="+mj-lt"/>
              </a:rPr>
              <a:t>1</a:t>
            </a:r>
            <a:r>
              <a:rPr lang="en-US" sz="2500" i="1" dirty="0">
                <a:latin typeface="+mj-lt"/>
              </a:rPr>
              <a:t>x</a:t>
            </a:r>
            <a:r>
              <a:rPr lang="en-US" sz="2500" dirty="0">
                <a:latin typeface="+mj-lt"/>
              </a:rPr>
              <a:t> + </a:t>
            </a:r>
            <a:r>
              <a:rPr lang="en-US" sz="2500" dirty="0">
                <a:solidFill>
                  <a:srgbClr val="1F497D"/>
                </a:solidFill>
                <a:highlight>
                  <a:srgbClr val="FFFF99"/>
                </a:highlight>
                <a:latin typeface="+mj-lt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805768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Modulo-2 Arithmetic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85503" y="1440025"/>
            <a:ext cx="8739999" cy="796039"/>
          </a:xfrm>
        </p:spPr>
        <p:txBody>
          <a:bodyPr>
            <a:normAutofit/>
          </a:bodyPr>
          <a:lstStyle/>
          <a:p>
            <a:r>
              <a:rPr lang="en-US" b="1" dirty="0">
                <a:latin typeface="+mj-lt"/>
              </a:rPr>
              <a:t>Addition</a:t>
            </a:r>
            <a:r>
              <a:rPr lang="en-US" dirty="0">
                <a:latin typeface="+mj-lt"/>
              </a:rPr>
              <a:t> and </a:t>
            </a:r>
            <a:r>
              <a:rPr lang="en-US" b="1" dirty="0">
                <a:latin typeface="+mj-lt"/>
              </a:rPr>
              <a:t>subtraction</a:t>
            </a:r>
            <a:r>
              <a:rPr lang="en-US" dirty="0">
                <a:latin typeface="+mj-lt"/>
              </a:rPr>
              <a:t> are </a:t>
            </a:r>
            <a:r>
              <a:rPr lang="en-US" b="1" dirty="0">
                <a:latin typeface="+mj-lt"/>
              </a:rPr>
              <a:t>both </a:t>
            </a:r>
            <a:r>
              <a:rPr lang="en-US" b="1" dirty="0">
                <a:solidFill>
                  <a:srgbClr val="0070C0"/>
                </a:solidFill>
                <a:highlight>
                  <a:srgbClr val="FFFF99"/>
                </a:highlight>
                <a:latin typeface="+mj-lt"/>
              </a:rPr>
              <a:t>exclusive-or without carry or borrow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798625" y="3226053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02218" y="3226053"/>
            <a:ext cx="1473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101110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51437" y="3532443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/>
              <a:t>110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31196" y="3892643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31196" y="4185584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/>
              <a:t>110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31731" y="2914778"/>
            <a:ext cx="399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23169" y="4552173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011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5419" y="4877313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/>
              <a:t>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43118" y="5248275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110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 flipH="1" flipV="1">
            <a:off x="5443240" y="3482649"/>
            <a:ext cx="314829" cy="1588"/>
          </a:xfrm>
          <a:prstGeom prst="line">
            <a:avLst/>
          </a:prstGeom>
          <a:ln cap="rnd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601447" y="3326028"/>
            <a:ext cx="1276260" cy="0"/>
          </a:xfrm>
          <a:prstGeom prst="line">
            <a:avLst/>
          </a:prstGeom>
          <a:ln cap="rnd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42627" y="2914778"/>
            <a:ext cx="399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331291" y="3672513"/>
            <a:ext cx="0" cy="33336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539888" y="3672511"/>
            <a:ext cx="0" cy="95335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774587" y="3672513"/>
            <a:ext cx="0" cy="164204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344956" y="2914778"/>
            <a:ext cx="399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65391" y="2914778"/>
            <a:ext cx="399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4156" y="2495772"/>
            <a:ext cx="3584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Multiplication example: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0" y="2495772"/>
            <a:ext cx="2800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Division example: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017722" y="3394868"/>
            <a:ext cx="12586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u="sng" dirty="0"/>
              <a:t>  110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32524" y="2957435"/>
            <a:ext cx="1043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/>
              <a:t>1101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232524" y="3824845"/>
            <a:ext cx="1043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/>
              <a:t>0000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17721" y="4238855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/>
              <a:t>11010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02919" y="4673267"/>
            <a:ext cx="1473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u="sng" dirty="0"/>
              <a:t>110100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802919" y="5087277"/>
            <a:ext cx="1473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dirty="0"/>
              <a:t>101110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46244" y="5575335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/>
              <a:t>110</a:t>
            </a:r>
          </a:p>
        </p:txBody>
      </p:sp>
    </p:spTree>
    <p:extLst>
      <p:ext uri="{BB962C8B-B14F-4D97-AF65-F5344CB8AC3E}">
        <p14:creationId xmlns:p14="http://schemas.microsoft.com/office/powerpoint/2010/main" val="52002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28" grpId="0"/>
      <p:bldP spid="36" grpId="0"/>
      <p:bldP spid="37" grpId="0"/>
      <p:bldP spid="42" grpId="0"/>
      <p:bldP spid="43" grpId="0"/>
      <p:bldP spid="44" grpId="0"/>
      <p:bldP spid="45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CRC at the sender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85502" y="1406258"/>
            <a:ext cx="8427456" cy="509372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(x)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is our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message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of length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k</a:t>
            </a:r>
          </a:p>
          <a:p>
            <a:pPr lvl="1">
              <a:lnSpc>
                <a:spcPct val="80000"/>
              </a:lnSpc>
            </a:pP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e.g.: </a:t>
            </a:r>
            <a:r>
              <a:rPr lang="en-US" sz="2800" i="1" dirty="0"/>
              <a:t>M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= </a:t>
            </a:r>
            <a:r>
              <a:rPr lang="en-US" sz="2800" i="1" dirty="0"/>
              <a:t>x</a:t>
            </a:r>
            <a:r>
              <a:rPr lang="en-US" sz="2800" baseline="30000" dirty="0"/>
              <a:t>5</a:t>
            </a:r>
            <a:r>
              <a:rPr lang="en-US" sz="2800" dirty="0"/>
              <a:t> + </a:t>
            </a:r>
            <a:r>
              <a:rPr lang="en-US" sz="2800" i="1" dirty="0"/>
              <a:t>x</a:t>
            </a:r>
            <a:r>
              <a:rPr lang="en-US" sz="2800" baseline="30000" dirty="0"/>
              <a:t>3</a:t>
            </a:r>
            <a:r>
              <a:rPr lang="en-US" sz="2800" dirty="0"/>
              <a:t> +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 + </a:t>
            </a:r>
            <a:r>
              <a:rPr lang="en-US" sz="2800" i="1" dirty="0">
                <a:solidFill>
                  <a:srgbClr val="000000"/>
                </a:solidFill>
              </a:rPr>
              <a:t>x  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= 6)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Sender and receiver agree on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generator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polynomial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of degree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 − 1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i.e.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bits)</a:t>
            </a:r>
          </a:p>
          <a:p>
            <a:pPr lvl="1">
              <a:lnSpc>
                <a:spcPct val="80000"/>
              </a:lnSpc>
            </a:pP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e.g.: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= </a:t>
            </a:r>
            <a:r>
              <a:rPr lang="en-US" sz="2800" i="1" dirty="0"/>
              <a:t>x</a:t>
            </a:r>
            <a:r>
              <a:rPr lang="en-US" sz="2800" baseline="30000" dirty="0"/>
              <a:t>3</a:t>
            </a:r>
            <a:r>
              <a:rPr lang="en-US" sz="2800" dirty="0"/>
              <a:t> + 1  (</a:t>
            </a:r>
            <a:r>
              <a:rPr lang="en-US" sz="2800" i="1" dirty="0"/>
              <a:t>g</a:t>
            </a:r>
            <a:r>
              <a:rPr lang="en-US" sz="2800" dirty="0"/>
              <a:t> = 4)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Calculate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padded message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 =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)∙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baseline="30000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baseline="30000" dirty="0">
                <a:solidFill>
                  <a:schemeClr val="accent6">
                    <a:lumMod val="75000"/>
                  </a:schemeClr>
                </a:solidFill>
              </a:rPr>
              <a:t>−1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marL="719138" lvl="1" indent="-274638"/>
            <a:r>
              <a:rPr lang="en-US" sz="2800" i="1" dirty="0"/>
              <a:t>i.e.</a:t>
            </a:r>
            <a:r>
              <a:rPr lang="en-US" sz="2800" dirty="0"/>
              <a:t>, right-pad with </a:t>
            </a:r>
            <a:r>
              <a:rPr lang="en-US" sz="2800" i="1" dirty="0"/>
              <a:t>g − </a:t>
            </a:r>
            <a:r>
              <a:rPr lang="en-US" sz="2800" dirty="0"/>
              <a:t>1 zeroes</a:t>
            </a:r>
          </a:p>
          <a:p>
            <a:pPr lvl="1">
              <a:lnSpc>
                <a:spcPct val="80000"/>
              </a:lnSpc>
            </a:pP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e.g.: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i="1" dirty="0"/>
              <a:t>T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=</a:t>
            </a:r>
            <a:r>
              <a:rPr lang="en-US" sz="2800" i="1" dirty="0"/>
              <a:t> </a:t>
            </a:r>
            <a:r>
              <a:rPr lang="en-US" sz="2800" dirty="0"/>
              <a:t>M(x)∙</a:t>
            </a:r>
            <a:r>
              <a:rPr lang="en-US" sz="2800" i="1" dirty="0"/>
              <a:t>x</a:t>
            </a:r>
            <a:r>
              <a:rPr lang="en-US" sz="2800" i="1" baseline="30000" dirty="0"/>
              <a:t>3</a:t>
            </a:r>
            <a:r>
              <a:rPr lang="en-US" sz="2800" dirty="0"/>
              <a:t> = </a:t>
            </a:r>
            <a:r>
              <a:rPr lang="en-US" sz="2800" i="1" dirty="0"/>
              <a:t>x</a:t>
            </a:r>
            <a:r>
              <a:rPr lang="en-US" sz="2800" baseline="30000" dirty="0"/>
              <a:t>8</a:t>
            </a:r>
            <a:r>
              <a:rPr lang="en-US" sz="2800" dirty="0"/>
              <a:t> + </a:t>
            </a:r>
            <a:r>
              <a:rPr lang="en-US" sz="2800" i="1" dirty="0"/>
              <a:t>x</a:t>
            </a:r>
            <a:r>
              <a:rPr lang="en-US" sz="2800" baseline="30000" dirty="0"/>
              <a:t>6</a:t>
            </a:r>
            <a:r>
              <a:rPr lang="en-US" sz="2800" dirty="0"/>
              <a:t> + </a:t>
            </a:r>
            <a:r>
              <a:rPr lang="en-US" sz="2800" i="1" dirty="0"/>
              <a:t>x</a:t>
            </a:r>
            <a:r>
              <a:rPr lang="en-US" sz="2800" baseline="30000" dirty="0"/>
              <a:t>5</a:t>
            </a:r>
            <a:r>
              <a:rPr lang="en-US" sz="2800" dirty="0"/>
              <a:t> + </a:t>
            </a:r>
            <a:r>
              <a:rPr lang="en-US" sz="2800" i="1" dirty="0"/>
              <a:t>x</a:t>
            </a:r>
            <a:r>
              <a:rPr lang="en-US" sz="2800" baseline="30000" dirty="0"/>
              <a:t>4</a:t>
            </a:r>
            <a:endParaRPr lang="en-US" sz="2800" b="1" i="1" baseline="30000" dirty="0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619441" y="1751236"/>
            <a:ext cx="1696526" cy="37392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r>
              <a:rPr lang="en-US" sz="2400" dirty="0">
                <a:solidFill>
                  <a:schemeClr val="tx1"/>
                </a:solidFill>
              </a:rPr>
              <a:t>1 0 1 1 1 0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31974" y="3325311"/>
            <a:ext cx="1150595" cy="373927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1 0 0 1</a:t>
            </a:r>
            <a:endParaRPr lang="en-US" sz="2400" i="1" dirty="0">
              <a:solidFill>
                <a:schemeClr val="bg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705565" y="5602247"/>
            <a:ext cx="2603411" cy="374188"/>
            <a:chOff x="5820087" y="5556631"/>
            <a:chExt cx="2603411" cy="374188"/>
          </a:xfrm>
        </p:grpSpPr>
        <p:sp>
          <p:nvSpPr>
            <p:cNvPr id="14" name="Rectangle 13"/>
            <p:cNvSpPr/>
            <p:nvPr/>
          </p:nvSpPr>
          <p:spPr>
            <a:xfrm>
              <a:off x="5820087" y="5556631"/>
              <a:ext cx="1696526" cy="37392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bIns="0" rtlCol="0" anchor="b"/>
            <a:lstStyle/>
            <a:p>
              <a:r>
                <a:rPr lang="en-US" sz="2400" dirty="0">
                  <a:solidFill>
                    <a:schemeClr val="tx1"/>
                  </a:solidFill>
                </a:rPr>
                <a:t>1 0 1 1 1 0</a:t>
              </a:r>
              <a:endParaRPr lang="en-US" sz="2400" i="1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516613" y="5556892"/>
              <a:ext cx="906885" cy="37392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bIns="0" rtlCol="0" anchor="b"/>
            <a:lstStyle/>
            <a:p>
              <a:r>
                <a:rPr lang="en-US" sz="2400" dirty="0">
                  <a:solidFill>
                    <a:schemeClr val="tx1"/>
                  </a:solidFill>
                </a:rPr>
                <a:t>0 0 0</a:t>
              </a:r>
              <a:endParaRPr lang="en-US" sz="2400" i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608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CRC at the sender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03" y="1423192"/>
            <a:ext cx="8739999" cy="95390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Divide </a:t>
            </a:r>
            <a:r>
              <a:rPr lang="en-US" dirty="0"/>
              <a:t>padded message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en-US" dirty="0"/>
              <a:t> by generator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914400" lvl="1" indent="-514350"/>
            <a:r>
              <a:rPr lang="en-US" b="1" dirty="0"/>
              <a:t>The</a:t>
            </a:r>
            <a:r>
              <a:rPr lang="en-US" dirty="0"/>
              <a:t> </a:t>
            </a:r>
            <a:r>
              <a:rPr lang="en-US" b="1" dirty="0"/>
              <a:t>remainder</a:t>
            </a:r>
            <a:r>
              <a:rPr lang="en-US" dirty="0"/>
              <a:t>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</a:t>
            </a:r>
            <a:r>
              <a:rPr lang="en-US" b="1" i="1" dirty="0">
                <a:solidFill>
                  <a:srgbClr val="FF6600"/>
                </a:solidFill>
              </a:rPr>
              <a:t>x</a:t>
            </a:r>
            <a:r>
              <a:rPr lang="en-US" b="1" dirty="0">
                <a:solidFill>
                  <a:srgbClr val="FF6600"/>
                </a:solidFill>
              </a:rPr>
              <a:t>)</a:t>
            </a:r>
            <a:r>
              <a:rPr lang="en-US" dirty="0"/>
              <a:t> is the </a:t>
            </a:r>
            <a:r>
              <a:rPr lang="en-US" b="1" dirty="0">
                <a:solidFill>
                  <a:srgbClr val="FF6600"/>
                </a:solidFill>
              </a:rPr>
              <a:t>CRC: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53632" y="2696120"/>
            <a:ext cx="1696526" cy="37392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r>
              <a:rPr lang="en-US" sz="2400" dirty="0">
                <a:solidFill>
                  <a:schemeClr val="tx1"/>
                </a:solidFill>
                <a:latin typeface="+mj-lt"/>
              </a:rPr>
              <a:t>1 0 1 1 1 0</a:t>
            </a:r>
            <a:endParaRPr lang="en-US" sz="24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67564" y="2696381"/>
            <a:ext cx="935053" cy="373927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0 0 0</a:t>
            </a:r>
            <a:endParaRPr lang="en-US" sz="24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59795" y="2696120"/>
            <a:ext cx="1150595" cy="373927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j-lt"/>
              </a:rPr>
              <a:t>1 0 0 1</a:t>
            </a:r>
            <a:endParaRPr lang="en-US" sz="2400" i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325693" y="2582471"/>
            <a:ext cx="0" cy="487836"/>
          </a:xfrm>
          <a:prstGeom prst="line">
            <a:avLst/>
          </a:prstGeom>
          <a:ln w="381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25695" y="2582470"/>
            <a:ext cx="2971741" cy="0"/>
          </a:xfrm>
          <a:prstGeom prst="line">
            <a:avLst/>
          </a:prstGeom>
          <a:ln w="381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28815" y="2120354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93275" y="2999785"/>
            <a:ext cx="1125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1 0 0 1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07928" y="3319272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0 1 0 1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88541" y="212035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64436" y="212035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50408" y="3573504"/>
            <a:ext cx="1125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0 0 0 0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03722" y="3887874"/>
            <a:ext cx="1125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1 0 1 0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3722" y="4138696"/>
            <a:ext cx="1125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1 0 0 1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63913" y="4454817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0 1 1  0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02263" y="2113126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60518" y="4700359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0 0 0  0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15043" y="5006984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1 1  0 0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820408" y="3207402"/>
            <a:ext cx="0" cy="24845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555010" y="3207402"/>
            <a:ext cx="0" cy="192872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291477" y="3207402"/>
            <a:ext cx="0" cy="13669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953497" y="3207404"/>
            <a:ext cx="0" cy="80498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699900" y="3207402"/>
            <a:ext cx="0" cy="2366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362247" y="212035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630035" y="212035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16793" y="5259661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1 0  0 1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779233" y="5578300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1  0 1 0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782329" y="5829148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>
                <a:latin typeface="+mj-lt"/>
              </a:rPr>
              <a:t>1  0 0 1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119531" y="6145377"/>
            <a:ext cx="869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+mj-lt"/>
              </a:rPr>
              <a:t>0 1 1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55155" y="6145377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6600"/>
                </a:solidFill>
                <a:latin typeface="+mj-lt"/>
              </a:rPr>
              <a:t>R</a:t>
            </a:r>
            <a:r>
              <a:rPr lang="en-US" sz="2400" dirty="0">
                <a:solidFill>
                  <a:srgbClr val="FF6600"/>
                </a:solidFill>
                <a:latin typeface="+mj-lt"/>
              </a:rPr>
              <a:t>(</a:t>
            </a:r>
            <a:r>
              <a:rPr lang="en-US" sz="2400" i="1" dirty="0">
                <a:solidFill>
                  <a:srgbClr val="FF6600"/>
                </a:solidFill>
                <a:latin typeface="+mj-lt"/>
              </a:rPr>
              <a:t>x</a:t>
            </a:r>
            <a:r>
              <a:rPr lang="en-US" sz="2400" dirty="0">
                <a:solidFill>
                  <a:srgbClr val="FF6600"/>
                </a:solidFill>
                <a:latin typeface="+mj-lt"/>
              </a:rPr>
              <a:t>) = </a:t>
            </a:r>
            <a:r>
              <a:rPr lang="en-US" sz="2400" i="1" dirty="0">
                <a:solidFill>
                  <a:srgbClr val="FF6600"/>
                </a:solidFill>
                <a:latin typeface="+mj-lt"/>
              </a:rPr>
              <a:t>x</a:t>
            </a:r>
            <a:r>
              <a:rPr lang="en-US" sz="2400" dirty="0">
                <a:solidFill>
                  <a:srgbClr val="FF6600"/>
                </a:solidFill>
                <a:latin typeface="+mj-lt"/>
              </a:rPr>
              <a:t> + 1</a:t>
            </a:r>
          </a:p>
        </p:txBody>
      </p:sp>
    </p:spTree>
    <p:extLst>
      <p:ext uri="{BB962C8B-B14F-4D97-AF65-F5344CB8AC3E}">
        <p14:creationId xmlns:p14="http://schemas.microsoft.com/office/powerpoint/2010/main" val="117406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9" grpId="0"/>
      <p:bldP spid="40" grpId="0"/>
      <p:bldP spid="57" grpId="0"/>
      <p:bldP spid="58" grpId="0"/>
      <p:bldP spid="64" grpId="0"/>
      <p:bldP spid="65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03" y="1442879"/>
            <a:ext cx="8739999" cy="4972435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The sender transmits codeword </a:t>
            </a:r>
            <a:r>
              <a:rPr lang="en-US" b="1" i="1" dirty="0">
                <a:solidFill>
                  <a:srgbClr val="3366FF"/>
                </a:solidFill>
              </a:rPr>
              <a:t>C</a:t>
            </a:r>
            <a:r>
              <a:rPr lang="en-US" b="1" dirty="0">
                <a:solidFill>
                  <a:srgbClr val="3366FF"/>
                </a:solidFill>
              </a:rPr>
              <a:t>(</a:t>
            </a:r>
            <a:r>
              <a:rPr lang="en-US" b="1" i="1" dirty="0">
                <a:solidFill>
                  <a:srgbClr val="3366FF"/>
                </a:solidFill>
              </a:rPr>
              <a:t>x</a:t>
            </a:r>
            <a:r>
              <a:rPr lang="en-US" b="1" dirty="0">
                <a:solidFill>
                  <a:srgbClr val="3366FF"/>
                </a:solidFill>
              </a:rPr>
              <a:t>)</a:t>
            </a:r>
            <a:r>
              <a:rPr lang="en-US" dirty="0"/>
              <a:t> = 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x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dirty="0"/>
              <a:t> +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</a:t>
            </a:r>
            <a:r>
              <a:rPr lang="en-US" b="1" i="1" dirty="0">
                <a:solidFill>
                  <a:srgbClr val="FF6600"/>
                </a:solidFill>
              </a:rPr>
              <a:t>x</a:t>
            </a:r>
            <a:r>
              <a:rPr lang="en-US" b="1" dirty="0">
                <a:solidFill>
                  <a:srgbClr val="FF6600"/>
                </a:solidFill>
              </a:rPr>
              <a:t>)</a:t>
            </a:r>
          </a:p>
          <a:p>
            <a:pPr marL="719138" lvl="1" indent="-319088"/>
            <a:r>
              <a:rPr lang="en-US" i="1" dirty="0"/>
              <a:t>i.e.</a:t>
            </a:r>
            <a:r>
              <a:rPr lang="en-US" dirty="0"/>
              <a:t>, the sender transmits the original message with the CRC bits appended to the end</a:t>
            </a:r>
          </a:p>
          <a:p>
            <a:pPr marL="719138" lvl="1" indent="-319088"/>
            <a:endParaRPr lang="en-US" dirty="0">
              <a:solidFill>
                <a:srgbClr val="000000"/>
              </a:solidFill>
            </a:endParaRPr>
          </a:p>
          <a:p>
            <a:pPr marL="719138" lvl="1" indent="-319088"/>
            <a:r>
              <a:rPr lang="en-US" dirty="0">
                <a:solidFill>
                  <a:srgbClr val="000000"/>
                </a:solidFill>
              </a:rPr>
              <a:t>Continuing our example, </a:t>
            </a:r>
            <a:r>
              <a:rPr lang="en-US" b="1" i="1" dirty="0">
                <a:solidFill>
                  <a:srgbClr val="3366FF"/>
                </a:solidFill>
              </a:rPr>
              <a:t>C</a:t>
            </a:r>
            <a:r>
              <a:rPr lang="en-US" b="1" dirty="0">
                <a:solidFill>
                  <a:srgbClr val="3366FF"/>
                </a:solidFill>
              </a:rPr>
              <a:t>(</a:t>
            </a:r>
            <a:r>
              <a:rPr lang="en-US" b="1" i="1" dirty="0">
                <a:solidFill>
                  <a:srgbClr val="3366FF"/>
                </a:solidFill>
              </a:rPr>
              <a:t>x</a:t>
            </a:r>
            <a:r>
              <a:rPr lang="en-US" b="1" dirty="0">
                <a:solidFill>
                  <a:srgbClr val="3366FF"/>
                </a:solidFill>
              </a:rPr>
              <a:t>)</a:t>
            </a:r>
            <a:r>
              <a:rPr lang="en-US" dirty="0"/>
              <a:t> = </a:t>
            </a:r>
            <a:r>
              <a:rPr lang="en-US" i="1" dirty="0"/>
              <a:t>x</a:t>
            </a:r>
            <a:r>
              <a:rPr lang="en-US" baseline="30000" dirty="0"/>
              <a:t>8</a:t>
            </a:r>
            <a:r>
              <a:rPr lang="en-US" dirty="0"/>
              <a:t> + </a:t>
            </a:r>
            <a:r>
              <a:rPr lang="en-US" i="1" dirty="0"/>
              <a:t>x</a:t>
            </a:r>
            <a:r>
              <a:rPr lang="en-US" baseline="30000" dirty="0"/>
              <a:t>6</a:t>
            </a:r>
            <a:r>
              <a:rPr lang="en-US" dirty="0"/>
              <a:t> + </a:t>
            </a:r>
            <a:r>
              <a:rPr lang="en-US" i="1" dirty="0"/>
              <a:t>x</a:t>
            </a:r>
            <a:r>
              <a:rPr lang="en-US" baseline="30000" dirty="0"/>
              <a:t>5</a:t>
            </a:r>
            <a:r>
              <a:rPr lang="en-US" dirty="0"/>
              <a:t> + </a:t>
            </a:r>
            <a:r>
              <a:rPr lang="en-US" i="1" dirty="0"/>
              <a:t>x</a:t>
            </a:r>
            <a:r>
              <a:rPr lang="en-US" baseline="30000" dirty="0"/>
              <a:t>4</a:t>
            </a:r>
            <a:r>
              <a:rPr lang="en-US" dirty="0"/>
              <a:t> + </a:t>
            </a:r>
            <a:r>
              <a:rPr lang="en-US" i="1" dirty="0"/>
              <a:t>x</a:t>
            </a:r>
            <a:r>
              <a:rPr lang="en-US" dirty="0"/>
              <a:t> + 1</a:t>
            </a:r>
          </a:p>
          <a:p>
            <a:pPr marL="719138" lvl="1" indent="-319088"/>
            <a:endParaRPr lang="en-US" dirty="0"/>
          </a:p>
          <a:p>
            <a:pPr marL="319088" indent="-319088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CRC at the sender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671A3FA-1CFF-554E-9339-AEE7FBC8EC07}"/>
              </a:ext>
            </a:extLst>
          </p:cNvPr>
          <p:cNvGrpSpPr/>
          <p:nvPr/>
        </p:nvGrpSpPr>
        <p:grpSpPr>
          <a:xfrm>
            <a:off x="5710844" y="3556033"/>
            <a:ext cx="2548983" cy="374188"/>
            <a:chOff x="5710841" y="3168079"/>
            <a:chExt cx="2548983" cy="374188"/>
          </a:xfrm>
        </p:grpSpPr>
        <p:sp>
          <p:nvSpPr>
            <p:cNvPr id="6" name="Rectangle 5"/>
            <p:cNvSpPr/>
            <p:nvPr/>
          </p:nvSpPr>
          <p:spPr>
            <a:xfrm>
              <a:off x="5710841" y="3168079"/>
              <a:ext cx="1696526" cy="37392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bIns="0" rtlCol="0" anchor="b"/>
            <a:lstStyle/>
            <a:p>
              <a:r>
                <a:rPr lang="en-US" sz="2400" dirty="0">
                  <a:solidFill>
                    <a:schemeClr val="tx1"/>
                  </a:solidFill>
                </a:rPr>
                <a:t>1 0 1 1 1 0</a:t>
              </a:r>
              <a:endParaRPr lang="en-US" sz="2400" i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324771" y="3168340"/>
              <a:ext cx="935053" cy="373927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bIns="0" rtlCol="0" anchor="b"/>
            <a:lstStyle/>
            <a:p>
              <a:pPr algn="ctr"/>
              <a:r>
                <a:rPr lang="en-US" sz="2400" dirty="0">
                  <a:solidFill>
                    <a:srgbClr val="FF6600"/>
                  </a:solidFill>
                </a:rPr>
                <a:t>0 1 1</a:t>
              </a:r>
              <a:endParaRPr lang="en-US" sz="2400" i="1" dirty="0">
                <a:solidFill>
                  <a:srgbClr val="FF66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1008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57188" indent="-357188">
              <a:lnSpc>
                <a:spcPct val="60000"/>
              </a:lnSpc>
            </a:pPr>
            <a:r>
              <a:rPr lang="en-US" dirty="0"/>
              <a:t>Remember: </a:t>
            </a:r>
            <a:r>
              <a:rPr lang="en-US" b="1" dirty="0"/>
              <a:t>Remainder</a:t>
            </a:r>
            <a:r>
              <a:rPr lang="en-US" dirty="0"/>
              <a:t> [ 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x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dirty="0"/>
              <a:t>/</a:t>
            </a:r>
            <a:r>
              <a:rPr lang="en-US" b="1" i="1" dirty="0">
                <a:solidFill>
                  <a:schemeClr val="tx2"/>
                </a:solidFill>
              </a:rPr>
              <a:t>G</a:t>
            </a:r>
            <a:r>
              <a:rPr lang="en-US" b="1" dirty="0">
                <a:solidFill>
                  <a:schemeClr val="tx2"/>
                </a:solidFill>
              </a:rPr>
              <a:t>(</a:t>
            </a:r>
            <a:r>
              <a:rPr lang="en-US" b="1" i="1" dirty="0">
                <a:solidFill>
                  <a:schemeClr val="tx2"/>
                </a:solidFill>
              </a:rPr>
              <a:t>x</a:t>
            </a:r>
            <a:r>
              <a:rPr lang="en-US" b="1" dirty="0">
                <a:solidFill>
                  <a:schemeClr val="tx2"/>
                </a:solidFill>
              </a:rPr>
              <a:t>) </a:t>
            </a:r>
            <a:r>
              <a:rPr lang="en-US" dirty="0"/>
              <a:t>] =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</a:t>
            </a:r>
            <a:r>
              <a:rPr lang="en-US" b="1" i="1" dirty="0">
                <a:solidFill>
                  <a:srgbClr val="FF6600"/>
                </a:solidFill>
              </a:rPr>
              <a:t>x</a:t>
            </a:r>
            <a:r>
              <a:rPr lang="en-US" b="1" dirty="0">
                <a:solidFill>
                  <a:srgbClr val="FF6600"/>
                </a:solidFill>
              </a:rPr>
              <a:t>)</a:t>
            </a:r>
          </a:p>
          <a:p>
            <a:pPr marL="0" indent="0">
              <a:lnSpc>
                <a:spcPct val="60000"/>
              </a:lnSpc>
              <a:buNone/>
            </a:pPr>
            <a:endParaRPr lang="en-US" dirty="0"/>
          </a:p>
          <a:p>
            <a:pPr>
              <a:lnSpc>
                <a:spcPct val="60000"/>
              </a:lnSpc>
            </a:pPr>
            <a:r>
              <a:rPr lang="en-US" dirty="0"/>
              <a:t>What happens when we divide </a:t>
            </a:r>
            <a:r>
              <a:rPr lang="en-US" b="1" i="1" dirty="0">
                <a:solidFill>
                  <a:srgbClr val="3366FF"/>
                </a:solidFill>
              </a:rPr>
              <a:t>C</a:t>
            </a:r>
            <a:r>
              <a:rPr lang="en-US" b="1" dirty="0">
                <a:solidFill>
                  <a:srgbClr val="3366FF"/>
                </a:solidFill>
              </a:rPr>
              <a:t>(</a:t>
            </a:r>
            <a:r>
              <a:rPr lang="en-US" b="1" i="1" dirty="0">
                <a:solidFill>
                  <a:srgbClr val="3366FF"/>
                </a:solidFill>
              </a:rPr>
              <a:t>x</a:t>
            </a:r>
            <a:r>
              <a:rPr lang="en-US" b="1" dirty="0">
                <a:solidFill>
                  <a:srgbClr val="3366FF"/>
                </a:solidFill>
              </a:rPr>
              <a:t>)</a:t>
            </a:r>
            <a:r>
              <a:rPr lang="en-US" dirty="0"/>
              <a:t> / </a:t>
            </a:r>
            <a:r>
              <a:rPr lang="en-US" b="1" i="1" dirty="0">
                <a:solidFill>
                  <a:srgbClr val="1F497D"/>
                </a:solidFill>
              </a:rPr>
              <a:t>G</a:t>
            </a:r>
            <a:r>
              <a:rPr lang="en-US" b="1" dirty="0">
                <a:solidFill>
                  <a:srgbClr val="1F497D"/>
                </a:solidFill>
              </a:rPr>
              <a:t>(</a:t>
            </a:r>
            <a:r>
              <a:rPr lang="en-US" b="1" i="1" dirty="0">
                <a:solidFill>
                  <a:srgbClr val="1F497D"/>
                </a:solidFill>
              </a:rPr>
              <a:t>x</a:t>
            </a:r>
            <a:r>
              <a:rPr lang="en-US" b="1" dirty="0">
                <a:solidFill>
                  <a:srgbClr val="1F497D"/>
                </a:solidFill>
              </a:rPr>
              <a:t>)</a:t>
            </a:r>
            <a:r>
              <a:rPr lang="en-US" dirty="0"/>
              <a:t>?</a:t>
            </a:r>
          </a:p>
          <a:p>
            <a:pPr marL="0" indent="0">
              <a:lnSpc>
                <a:spcPct val="60000"/>
              </a:lnSpc>
              <a:buNone/>
            </a:pPr>
            <a:endParaRPr lang="en-US" dirty="0"/>
          </a:p>
          <a:p>
            <a:pPr marL="357188" indent="-357188">
              <a:lnSpc>
                <a:spcPct val="60000"/>
              </a:lnSpc>
            </a:pPr>
            <a:r>
              <a:rPr lang="en-US" b="1" i="1" dirty="0">
                <a:solidFill>
                  <a:srgbClr val="3366FF"/>
                </a:solidFill>
              </a:rPr>
              <a:t>C(x)</a:t>
            </a:r>
            <a:r>
              <a:rPr lang="en-US" dirty="0"/>
              <a:t> = 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x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dirty="0"/>
              <a:t> +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(x)</a:t>
            </a:r>
            <a:r>
              <a:rPr lang="en-US" dirty="0"/>
              <a:t> so </a:t>
            </a:r>
            <a:r>
              <a:rPr lang="en-US" b="1" dirty="0">
                <a:highlight>
                  <a:srgbClr val="FFFF99"/>
                </a:highlight>
              </a:rPr>
              <a:t>remainder</a:t>
            </a:r>
            <a:r>
              <a:rPr lang="en-US" dirty="0"/>
              <a:t> is</a:t>
            </a:r>
          </a:p>
          <a:p>
            <a:pPr marL="719138" lvl="1" indent="-319088">
              <a:lnSpc>
                <a:spcPct val="60000"/>
              </a:lnSpc>
            </a:pPr>
            <a:endParaRPr lang="en-US" b="1" dirty="0"/>
          </a:p>
          <a:p>
            <a:pPr marL="719138" lvl="1" indent="-319088">
              <a:lnSpc>
                <a:spcPct val="60000"/>
              </a:lnSpc>
            </a:pPr>
            <a:r>
              <a:rPr lang="en-US" b="1" dirty="0"/>
              <a:t>Remainder</a:t>
            </a:r>
            <a:r>
              <a:rPr lang="en-US" dirty="0"/>
              <a:t> [ 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x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dirty="0"/>
              <a:t>/</a:t>
            </a:r>
            <a:r>
              <a:rPr lang="en-US" b="1" i="1" dirty="0">
                <a:solidFill>
                  <a:schemeClr val="tx2"/>
                </a:solidFill>
              </a:rPr>
              <a:t>G</a:t>
            </a:r>
            <a:r>
              <a:rPr lang="en-US" b="1" dirty="0">
                <a:solidFill>
                  <a:schemeClr val="tx2"/>
                </a:solidFill>
              </a:rPr>
              <a:t>(</a:t>
            </a:r>
            <a:r>
              <a:rPr lang="en-US" b="1" i="1" dirty="0">
                <a:solidFill>
                  <a:schemeClr val="tx2"/>
                </a:solidFill>
              </a:rPr>
              <a:t>x</a:t>
            </a:r>
            <a:r>
              <a:rPr lang="en-US" b="1" dirty="0">
                <a:solidFill>
                  <a:schemeClr val="tx2"/>
                </a:solidFill>
              </a:rPr>
              <a:t>) </a:t>
            </a:r>
            <a:r>
              <a:rPr lang="en-US" dirty="0"/>
              <a:t>] =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</a:t>
            </a:r>
            <a:r>
              <a:rPr lang="en-US" b="1" i="1" dirty="0">
                <a:solidFill>
                  <a:srgbClr val="FF6600"/>
                </a:solidFill>
              </a:rPr>
              <a:t>x</a:t>
            </a:r>
            <a:r>
              <a:rPr lang="en-US" b="1" dirty="0">
                <a:solidFill>
                  <a:srgbClr val="FF6600"/>
                </a:solidFill>
              </a:rPr>
              <a:t>),</a:t>
            </a:r>
            <a:r>
              <a:rPr lang="en-US" dirty="0"/>
              <a:t> </a:t>
            </a:r>
            <a:r>
              <a:rPr lang="en-US" b="1" dirty="0"/>
              <a:t>plus </a:t>
            </a:r>
          </a:p>
          <a:p>
            <a:pPr marL="719138" lvl="1" indent="-319088">
              <a:lnSpc>
                <a:spcPct val="60000"/>
              </a:lnSpc>
            </a:pPr>
            <a:endParaRPr lang="en-US" b="1" dirty="0"/>
          </a:p>
          <a:p>
            <a:pPr marL="719138" lvl="1" indent="-319088">
              <a:lnSpc>
                <a:spcPct val="60000"/>
              </a:lnSpc>
            </a:pPr>
            <a:r>
              <a:rPr lang="en-US" b="1" dirty="0"/>
              <a:t>Remainder</a:t>
            </a:r>
            <a:r>
              <a:rPr lang="en-US" dirty="0"/>
              <a:t> [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</a:t>
            </a:r>
            <a:r>
              <a:rPr lang="en-US" b="1" i="1" dirty="0">
                <a:solidFill>
                  <a:srgbClr val="FF6600"/>
                </a:solidFill>
              </a:rPr>
              <a:t>x</a:t>
            </a:r>
            <a:r>
              <a:rPr lang="en-US" b="1" dirty="0">
                <a:solidFill>
                  <a:srgbClr val="FF6600"/>
                </a:solidFill>
              </a:rPr>
              <a:t>)</a:t>
            </a:r>
            <a:r>
              <a:rPr lang="en-US" dirty="0"/>
              <a:t>/</a:t>
            </a:r>
            <a:r>
              <a:rPr lang="en-US" b="1" i="1" dirty="0">
                <a:solidFill>
                  <a:schemeClr val="tx2"/>
                </a:solidFill>
              </a:rPr>
              <a:t>G</a:t>
            </a:r>
            <a:r>
              <a:rPr lang="en-US" b="1" dirty="0">
                <a:solidFill>
                  <a:schemeClr val="tx2"/>
                </a:solidFill>
              </a:rPr>
              <a:t>(</a:t>
            </a:r>
            <a:r>
              <a:rPr lang="en-US" b="1" i="1" dirty="0">
                <a:solidFill>
                  <a:schemeClr val="tx2"/>
                </a:solidFill>
              </a:rPr>
              <a:t>x</a:t>
            </a:r>
            <a:r>
              <a:rPr lang="en-US" b="1" dirty="0">
                <a:solidFill>
                  <a:schemeClr val="tx2"/>
                </a:solidFill>
              </a:rPr>
              <a:t>) </a:t>
            </a:r>
            <a:r>
              <a:rPr lang="en-US" dirty="0"/>
              <a:t>] =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</a:t>
            </a:r>
            <a:r>
              <a:rPr lang="en-US" b="1" i="1" dirty="0">
                <a:solidFill>
                  <a:srgbClr val="FF6600"/>
                </a:solidFill>
              </a:rPr>
              <a:t>x</a:t>
            </a:r>
            <a:r>
              <a:rPr lang="en-US" b="1" dirty="0">
                <a:solidFill>
                  <a:srgbClr val="FF6600"/>
                </a:solidFill>
              </a:rPr>
              <a:t>)</a:t>
            </a:r>
            <a:endParaRPr lang="en-US" dirty="0"/>
          </a:p>
          <a:p>
            <a:pPr marL="757238" lvl="1" indent="-357188">
              <a:lnSpc>
                <a:spcPct val="60000"/>
              </a:lnSpc>
            </a:pPr>
            <a:endParaRPr lang="en-US" dirty="0"/>
          </a:p>
          <a:p>
            <a:pPr marL="757238" lvl="1" indent="-357188">
              <a:lnSpc>
                <a:spcPct val="60000"/>
              </a:lnSpc>
            </a:pPr>
            <a:r>
              <a:rPr lang="en-US" dirty="0"/>
              <a:t>Recall, </a:t>
            </a:r>
            <a:r>
              <a:rPr lang="en-US" b="1" dirty="0"/>
              <a:t>addition is </a:t>
            </a:r>
            <a:r>
              <a:rPr lang="en-US" b="1" dirty="0">
                <a:highlight>
                  <a:srgbClr val="FFFF99"/>
                </a:highlight>
              </a:rPr>
              <a:t>exclusive-or</a:t>
            </a:r>
            <a:r>
              <a:rPr lang="en-US" b="1" dirty="0"/>
              <a:t> operation</a:t>
            </a:r>
            <a:r>
              <a:rPr lang="en-US" dirty="0"/>
              <a:t>, so:</a:t>
            </a:r>
          </a:p>
          <a:p>
            <a:pPr marL="1157288" lvl="2" indent="-357188">
              <a:lnSpc>
                <a:spcPct val="60000"/>
              </a:lnSpc>
            </a:pPr>
            <a:endParaRPr lang="en-US" b="1" dirty="0"/>
          </a:p>
          <a:p>
            <a:pPr marL="1157288" lvl="2" indent="-357188">
              <a:lnSpc>
                <a:spcPct val="60000"/>
              </a:lnSpc>
            </a:pPr>
            <a:r>
              <a:rPr lang="en-US" b="1" dirty="0"/>
              <a:t>Remainder</a:t>
            </a:r>
            <a:r>
              <a:rPr lang="en-US" dirty="0"/>
              <a:t> [ </a:t>
            </a:r>
            <a:r>
              <a:rPr lang="en-US" b="1" i="1" dirty="0">
                <a:solidFill>
                  <a:srgbClr val="3366FF"/>
                </a:solidFill>
              </a:rPr>
              <a:t>C(x)</a:t>
            </a:r>
            <a:r>
              <a:rPr lang="en-US" dirty="0"/>
              <a:t>/</a:t>
            </a:r>
            <a:r>
              <a:rPr lang="en-US" b="1" i="1" dirty="0">
                <a:solidFill>
                  <a:schemeClr val="tx2"/>
                </a:solidFill>
              </a:rPr>
              <a:t>G(x)</a:t>
            </a:r>
            <a:r>
              <a:rPr lang="en-US" dirty="0"/>
              <a:t> ] =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(x)</a:t>
            </a:r>
            <a:r>
              <a:rPr lang="en-US" dirty="0"/>
              <a:t> + </a:t>
            </a:r>
            <a:r>
              <a:rPr lang="en-US" b="1" i="1" dirty="0">
                <a:solidFill>
                  <a:srgbClr val="FF6600"/>
                </a:solidFill>
              </a:rPr>
              <a:t>R</a:t>
            </a:r>
            <a:r>
              <a:rPr lang="en-US" b="1" dirty="0">
                <a:solidFill>
                  <a:srgbClr val="FF6600"/>
                </a:solidFill>
              </a:rPr>
              <a:t>(x)</a:t>
            </a:r>
            <a:r>
              <a:rPr lang="en-US" dirty="0"/>
              <a:t> = 0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CRC codewords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8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errors at the receiver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03" y="1389326"/>
            <a:ext cx="8739999" cy="9539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Divide received message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C′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n-US" dirty="0"/>
              <a:t>by generator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</a:p>
          <a:p>
            <a:pPr marL="914400" lvl="1" indent="-51435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If no errors occur, </a:t>
            </a:r>
            <a:r>
              <a:rPr lang="en-US" dirty="0">
                <a:solidFill>
                  <a:srgbClr val="000000"/>
                </a:solidFill>
              </a:rPr>
              <a:t>remainder will be zero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01004" y="2731935"/>
            <a:ext cx="1696526" cy="37392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1 0 1 1 1 0</a:t>
            </a:r>
            <a:endParaRPr lang="en-US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14936" y="2732196"/>
            <a:ext cx="935053" cy="373927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pPr algn="ctr"/>
            <a:r>
              <a:rPr lang="en-US" dirty="0">
                <a:solidFill>
                  <a:srgbClr val="FF6600"/>
                </a:solidFill>
                <a:latin typeface="+mj-lt"/>
              </a:rPr>
              <a:t>0 1 1</a:t>
            </a:r>
            <a:endParaRPr lang="en-US" i="1" dirty="0">
              <a:solidFill>
                <a:srgbClr val="FF6600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7167" y="2731935"/>
            <a:ext cx="1150595" cy="373927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dirty="0">
                <a:solidFill>
                  <a:schemeClr val="bg1"/>
                </a:solidFill>
                <a:latin typeface="+mj-lt"/>
              </a:rPr>
              <a:t>1 0 0 1</a:t>
            </a:r>
            <a:endParaRPr lang="en-US" i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273065" y="2618286"/>
            <a:ext cx="0" cy="487836"/>
          </a:xfrm>
          <a:prstGeom prst="line">
            <a:avLst/>
          </a:prstGeom>
          <a:ln w="381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73067" y="2618285"/>
            <a:ext cx="2971741" cy="0"/>
          </a:xfrm>
          <a:prstGeom prst="line">
            <a:avLst/>
          </a:prstGeom>
          <a:ln w="381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97026" y="215616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48561" y="3029190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1 0 0 1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70427" y="3348677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0 1 0 1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56752" y="215616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32647" y="215616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05694" y="3602909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0 0 0 0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59008" y="3917279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1 0 1 0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59008" y="4168101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1 0 0 1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26413" y="4484222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0 1 1  0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070474" y="214893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23018" y="4729764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0 0 0  0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77543" y="5036389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1 1  0 1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796344" y="3236809"/>
            <a:ext cx="0" cy="24845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530946" y="3236809"/>
            <a:ext cx="0" cy="192872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267413" y="3236809"/>
            <a:ext cx="0" cy="13669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929433" y="3236811"/>
            <a:ext cx="0" cy="80498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675836" y="3236809"/>
            <a:ext cx="0" cy="2366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330458" y="215616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98246" y="215616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79293" y="5289066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1 0  0 1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41733" y="5607705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1  0 0 1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44829" y="5858553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1  0 0 1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75707" y="6174782"/>
            <a:ext cx="32544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+mj-lt"/>
              </a:rPr>
              <a:t>0 0 0 </a:t>
            </a:r>
            <a:r>
              <a:rPr lang="en-US" dirty="0">
                <a:solidFill>
                  <a:srgbClr val="008000"/>
                </a:solidFill>
                <a:latin typeface="+mj-lt"/>
                <a:sym typeface="Wingdings"/>
              </a:rPr>
              <a:t> no error detected</a:t>
            </a:r>
            <a:endParaRPr lang="en-US" dirty="0">
              <a:solidFill>
                <a:srgbClr val="008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129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errors at the receiver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03" y="1389326"/>
            <a:ext cx="8739999" cy="9539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Divide received message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C′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n-US" dirty="0"/>
              <a:t>by generator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</a:p>
          <a:p>
            <a:pPr marL="914400" lvl="1" indent="-51435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If errors occur, </a:t>
            </a:r>
            <a:r>
              <a:rPr lang="en-US" dirty="0">
                <a:solidFill>
                  <a:srgbClr val="000000"/>
                </a:solidFill>
              </a:rPr>
              <a:t>remainder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may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be non-zero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0EC31-23D6-1D42-99D7-2B6C49252CC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94427" y="2952070"/>
            <a:ext cx="1696526" cy="37392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1 0 1 1 1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1</a:t>
            </a:r>
            <a:endParaRPr lang="en-US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08359" y="2952331"/>
            <a:ext cx="935053" cy="373927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/>
          <a:lstStyle/>
          <a:p>
            <a:pPr algn="ctr"/>
            <a:r>
              <a:rPr lang="en-US" dirty="0">
                <a:solidFill>
                  <a:srgbClr val="FF6600"/>
                </a:solidFill>
                <a:latin typeface="+mj-lt"/>
              </a:rPr>
              <a:t>0 1 1</a:t>
            </a:r>
            <a:endParaRPr lang="en-US" i="1" dirty="0">
              <a:solidFill>
                <a:srgbClr val="FF6600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0590" y="2952070"/>
            <a:ext cx="1150595" cy="373927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en-US" dirty="0">
                <a:solidFill>
                  <a:schemeClr val="bg1"/>
                </a:solidFill>
                <a:latin typeface="+mj-lt"/>
              </a:rPr>
              <a:t>1 0 0 1</a:t>
            </a:r>
            <a:endParaRPr lang="en-US" i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266488" y="2838421"/>
            <a:ext cx="0" cy="487836"/>
          </a:xfrm>
          <a:prstGeom prst="line">
            <a:avLst/>
          </a:prstGeom>
          <a:ln w="381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66490" y="2838420"/>
            <a:ext cx="2971741" cy="0"/>
          </a:xfrm>
          <a:prstGeom prst="line">
            <a:avLst/>
          </a:prstGeom>
          <a:ln w="381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90449" y="237630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48561" y="3249324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1 0 0 1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70427" y="3568811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0 1 0 1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50175" y="23763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26070" y="23763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05694" y="3823043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0 0 0 0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59008" y="4137413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1 0 1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59008" y="4388235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1 0 0 1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26413" y="4704356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0 1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dirty="0">
                <a:latin typeface="+mj-lt"/>
              </a:rPr>
              <a:t>  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063897" y="236907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23018" y="4949898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0 0 0  0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77543" y="5256523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dirty="0">
                <a:latin typeface="+mj-lt"/>
              </a:rPr>
              <a:t>  0 1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717130" y="3395316"/>
            <a:ext cx="0" cy="24845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475885" y="3395316"/>
            <a:ext cx="0" cy="192872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227564" y="3421387"/>
            <a:ext cx="0" cy="13669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807890" y="3395316"/>
            <a:ext cx="0" cy="80498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577543" y="3364928"/>
            <a:ext cx="0" cy="23665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323881" y="23763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91669" y="23763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79293" y="5509200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+mj-lt"/>
              </a:rPr>
              <a:t>1 0  0 1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07890" y="5846652"/>
            <a:ext cx="3153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+mj-lt"/>
              </a:rPr>
              <a:t>0</a:t>
            </a:r>
            <a:r>
              <a:rPr lang="en-US" dirty="0">
                <a:latin typeface="+mj-lt"/>
              </a:rPr>
              <a:t>  0 0 1 </a:t>
            </a:r>
            <a:r>
              <a:rPr lang="en-US" dirty="0">
                <a:latin typeface="+mj-lt"/>
                <a:sym typeface="Wingdings"/>
              </a:rPr>
              <a:t> </a:t>
            </a:r>
            <a:r>
              <a:rPr lang="en-US" dirty="0">
                <a:solidFill>
                  <a:srgbClr val="008000"/>
                </a:solidFill>
                <a:latin typeface="+mj-lt"/>
                <a:sym typeface="Wingdings"/>
              </a:rPr>
              <a:t>error detected</a:t>
            </a:r>
            <a:endParaRPr lang="en-US" dirty="0">
              <a:solidFill>
                <a:srgbClr val="008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42845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39426</TotalTime>
  <Words>1319</Words>
  <Application>Microsoft Office PowerPoint</Application>
  <PresentationFormat>全屏显示(4:3)</PresentationFormat>
  <Paragraphs>243</Paragraphs>
  <Slides>16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1_Office Theme</vt:lpstr>
      <vt:lpstr>Precept 3</vt:lpstr>
      <vt:lpstr>Cyclic redundancy check (CRC)</vt:lpstr>
      <vt:lpstr>Modulo-2 Arithmetic</vt:lpstr>
      <vt:lpstr>CRC at the sender</vt:lpstr>
      <vt:lpstr>CRC at the sender</vt:lpstr>
      <vt:lpstr>CRC at the sender</vt:lpstr>
      <vt:lpstr>Properties of CRC codewords</vt:lpstr>
      <vt:lpstr>Detecting errors at the receiver</vt:lpstr>
      <vt:lpstr>Detecting errors at the receiver</vt:lpstr>
      <vt:lpstr>Detecting errors at the receiver</vt:lpstr>
      <vt:lpstr>Detecting errors with the CRC</vt:lpstr>
      <vt:lpstr>Detecting single-bit errors w/CRC</vt:lpstr>
      <vt:lpstr>Error detecting code: CRC</vt:lpstr>
      <vt:lpstr>Breakout rooms</vt:lpstr>
      <vt:lpstr>Error detecting properties of the CRC</vt:lpstr>
      <vt:lpstr>Error detecting properties of the CRC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fan yi</cp:lastModifiedBy>
  <cp:revision>2647</cp:revision>
  <cp:lastPrinted>2016-10-24T14:56:25Z</cp:lastPrinted>
  <dcterms:created xsi:type="dcterms:W3CDTF">2013-10-08T01:49:25Z</dcterms:created>
  <dcterms:modified xsi:type="dcterms:W3CDTF">2020-09-22T20:40:52Z</dcterms:modified>
</cp:coreProperties>
</file>